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slideLayouts/slideLayout28.xml" ContentType="application/vnd.openxmlformats-officedocument.presentationml.slideLayout+xml"/>
  <Override PartName="/ppt/theme/theme1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6.xml" ContentType="application/vnd.openxmlformats-officedocument.theme+xml"/>
  <Override PartName="/ppt/slideLayouts/slideLayout35.xml" ContentType="application/vnd.openxmlformats-officedocument.presentationml.slideLayout+xml"/>
  <Override PartName="/ppt/theme/theme1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56" r:id="rId3"/>
    <p:sldMasterId id="2147483659" r:id="rId4"/>
    <p:sldMasterId id="2147483662" r:id="rId5"/>
    <p:sldMasterId id="2147483665" r:id="rId6"/>
    <p:sldMasterId id="2147483667" r:id="rId7"/>
    <p:sldMasterId id="2147483670" r:id="rId8"/>
    <p:sldMasterId id="2147483672" r:id="rId9"/>
    <p:sldMasterId id="2147483675" r:id="rId10"/>
    <p:sldMasterId id="2147483677" r:id="rId11"/>
    <p:sldMasterId id="2147483680" r:id="rId12"/>
    <p:sldMasterId id="2147483683" r:id="rId13"/>
    <p:sldMasterId id="2147483685" r:id="rId14"/>
    <p:sldMasterId id="2147483687" r:id="rId15"/>
    <p:sldMasterId id="2147483690" r:id="rId16"/>
    <p:sldMasterId id="2147483695" r:id="rId17"/>
    <p:sldMasterId id="2147483697" r:id="rId18"/>
  </p:sldMasterIdLst>
  <p:notesMasterIdLst>
    <p:notesMasterId r:id="rId67"/>
  </p:notesMasterIdLst>
  <p:sldIdLst>
    <p:sldId id="1826" r:id="rId19"/>
    <p:sldId id="2325" r:id="rId20"/>
    <p:sldId id="1981" r:id="rId21"/>
    <p:sldId id="2364" r:id="rId22"/>
    <p:sldId id="2366" r:id="rId23"/>
    <p:sldId id="2365" r:id="rId24"/>
    <p:sldId id="2367" r:id="rId25"/>
    <p:sldId id="2368" r:id="rId26"/>
    <p:sldId id="2369" r:id="rId27"/>
    <p:sldId id="2370" r:id="rId28"/>
    <p:sldId id="2371" r:id="rId29"/>
    <p:sldId id="1982" r:id="rId30"/>
    <p:sldId id="2372" r:id="rId31"/>
    <p:sldId id="2373" r:id="rId32"/>
    <p:sldId id="2374" r:id="rId33"/>
    <p:sldId id="2375" r:id="rId34"/>
    <p:sldId id="1983" r:id="rId35"/>
    <p:sldId id="2406" r:id="rId36"/>
    <p:sldId id="2378" r:id="rId37"/>
    <p:sldId id="2379" r:id="rId38"/>
    <p:sldId id="2380" r:id="rId39"/>
    <p:sldId id="2381" r:id="rId40"/>
    <p:sldId id="2382" r:id="rId41"/>
    <p:sldId id="2383" r:id="rId42"/>
    <p:sldId id="2384" r:id="rId43"/>
    <p:sldId id="2388" r:id="rId44"/>
    <p:sldId id="2389" r:id="rId45"/>
    <p:sldId id="2390" r:id="rId46"/>
    <p:sldId id="2400" r:id="rId47"/>
    <p:sldId id="2401" r:id="rId48"/>
    <p:sldId id="2402" r:id="rId49"/>
    <p:sldId id="1984" r:id="rId50"/>
    <p:sldId id="2407" r:id="rId51"/>
    <p:sldId id="2391" r:id="rId52"/>
    <p:sldId id="2392" r:id="rId53"/>
    <p:sldId id="2393" r:id="rId54"/>
    <p:sldId id="2395" r:id="rId55"/>
    <p:sldId id="2396" r:id="rId56"/>
    <p:sldId id="2403" r:id="rId57"/>
    <p:sldId id="2397" r:id="rId58"/>
    <p:sldId id="2398" r:id="rId59"/>
    <p:sldId id="2404" r:id="rId60"/>
    <p:sldId id="2405" r:id="rId61"/>
    <p:sldId id="2399" r:id="rId62"/>
    <p:sldId id="1985" r:id="rId63"/>
    <p:sldId id="2376" r:id="rId64"/>
    <p:sldId id="2377" r:id="rId65"/>
    <p:sldId id="1827" r:id="rId66"/>
  </p:sldIdLst>
  <p:sldSz cx="12192000" cy="6858000"/>
  <p:notesSz cx="6858000" cy="9144000"/>
  <p:embeddedFontLst>
    <p:embeddedFont>
      <p:font typeface="Century Gothic" panose="020B0502020202020204" pitchFamily="34" charset="0"/>
      <p:regular r:id="rId68"/>
      <p:bold r:id="rId69"/>
      <p:italic r:id="rId70"/>
      <p:boldItalic r:id="rId71"/>
    </p:embeddedFont>
    <p:embeddedFont>
      <p:font typeface="黑体" panose="02010609060101010101" pitchFamily="49" charset="-122"/>
      <p:regular r:id="rId72"/>
    </p:embeddedFont>
    <p:embeddedFont>
      <p:font typeface="微软雅黑" panose="020B0503020204020204" pitchFamily="34" charset="-122"/>
      <p:regular r:id="rId73"/>
      <p:bold r:id="rId74"/>
    </p:embeddedFont>
    <p:embeddedFont>
      <p:font typeface="微软雅黑 Light" panose="020B0502040204020203" pitchFamily="34" charset="-122"/>
      <p:regular r:id="rId7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3" id="{AFAEBBB7-E065-486F-BE30-AEE247139C07}">
          <p14:sldIdLst>
            <p14:sldId id="1826"/>
          </p14:sldIdLst>
        </p14:section>
        <p14:section name="目录样式5" id="{73A39AD9-405C-445D-AC19-554F045D20EB}">
          <p14:sldIdLst>
            <p14:sldId id="2325"/>
            <p14:sldId id="1981"/>
            <p14:sldId id="2364"/>
            <p14:sldId id="2366"/>
            <p14:sldId id="2365"/>
            <p14:sldId id="2367"/>
            <p14:sldId id="2368"/>
            <p14:sldId id="2369"/>
            <p14:sldId id="2370"/>
            <p14:sldId id="2371"/>
            <p14:sldId id="1982"/>
            <p14:sldId id="2372"/>
            <p14:sldId id="2373"/>
            <p14:sldId id="2374"/>
            <p14:sldId id="2375"/>
            <p14:sldId id="1983"/>
            <p14:sldId id="2406"/>
            <p14:sldId id="2378"/>
            <p14:sldId id="2379"/>
            <p14:sldId id="2380"/>
            <p14:sldId id="2381"/>
            <p14:sldId id="2382"/>
            <p14:sldId id="2383"/>
            <p14:sldId id="2384"/>
            <p14:sldId id="2388"/>
            <p14:sldId id="2389"/>
            <p14:sldId id="2390"/>
            <p14:sldId id="2400"/>
            <p14:sldId id="2401"/>
            <p14:sldId id="2402"/>
            <p14:sldId id="1984"/>
            <p14:sldId id="2407"/>
            <p14:sldId id="2391"/>
            <p14:sldId id="2392"/>
            <p14:sldId id="2393"/>
            <p14:sldId id="2395"/>
            <p14:sldId id="2396"/>
            <p14:sldId id="2403"/>
            <p14:sldId id="2397"/>
            <p14:sldId id="2398"/>
            <p14:sldId id="2404"/>
            <p14:sldId id="2405"/>
            <p14:sldId id="2399"/>
            <p14:sldId id="1985"/>
            <p14:sldId id="2376"/>
            <p14:sldId id="2377"/>
            <p14:sldId id="1827"/>
          </p14:sldIdLst>
        </p14:section>
        <p14:section name="内页样式2" id="{AEE0B2BD-8C80-4E0D-A73B-164E71DA91E9}">
          <p14:sldIdLst/>
        </p14:section>
        <p14:section name="图标素材" id="{2E201F28-31B8-4C48-BFF6-5BA13AA2E60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76618" autoAdjust="0"/>
  </p:normalViewPr>
  <p:slideViewPr>
    <p:cSldViewPr snapToGrid="0">
      <p:cViewPr varScale="1">
        <p:scale>
          <a:sx n="65" d="100"/>
          <a:sy n="65" d="100"/>
        </p:scale>
        <p:origin x="10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font" Target="fonts/font1.fntdata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t>2023/2/19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43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4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75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20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80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8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257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200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05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66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767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860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100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84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01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67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64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18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00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/>
              <p:cNvSpPr/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/>
              <p:cNvSpPr/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dirty="0" smtClean="0"/>
              <a:t>​</a:t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811740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061270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/>
              <p:cNvSpPr/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/>
              <p:cNvSpPr/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/>
                <p:cNvSpPr/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/>
              <p:cNvSpPr/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5" r:id="rId2"/>
    <p:sldLayoutId id="2147483718" r:id="rId3"/>
    <p:sldLayoutId id="2147483719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主讲人：王安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49486" y="5112604"/>
            <a:ext cx="512385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单　位：北京理工大学网络空间安全学院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400" y="1767242"/>
            <a:ext cx="11241548" cy="191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4800" b="1" spc="300" dirty="0">
                <a:solidFill>
                  <a:schemeClr val="bg1"/>
                </a:solidFill>
                <a:latin typeface="+mn-ea"/>
                <a:ea typeface="+mn-ea"/>
              </a:rPr>
              <a:t>密码工程</a:t>
            </a:r>
            <a:r>
              <a:rPr lang="en-US" altLang="zh-CN" sz="4800" b="1" spc="300" dirty="0">
                <a:solidFill>
                  <a:schemeClr val="bg1"/>
                </a:solidFill>
                <a:latin typeface="+mn-ea"/>
                <a:ea typeface="+mn-ea"/>
              </a:rPr>
              <a:t>》</a:t>
            </a:r>
          </a:p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</a:t>
            </a:r>
            <a:r>
              <a:rPr lang="en-US" altLang="zh-CN" sz="6000" b="1" spc="300" dirty="0">
                <a:solidFill>
                  <a:schemeClr val="bg1"/>
                </a:solidFill>
                <a:latin typeface="+mn-ea"/>
                <a:ea typeface="+mn-ea"/>
              </a:rPr>
              <a:t>09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章 密码芯片侵入式分析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使用混合逻辑保护总线位置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C4174-4195-5BB6-224D-C44A26B7764D}"/>
              </a:ext>
            </a:extLst>
          </p:cNvPr>
          <p:cNvSpPr txBox="1"/>
          <p:nvPr/>
        </p:nvSpPr>
        <p:spPr>
          <a:xfrm>
            <a:off x="1772406" y="5515259"/>
            <a:ext cx="311655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Ubicom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SX28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引入混合逻辑设计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7D2F0F-62F1-D085-A93E-E9DB303740E8}"/>
              </a:ext>
            </a:extLst>
          </p:cNvPr>
          <p:cNvSpPr txBox="1"/>
          <p:nvPr/>
        </p:nvSpPr>
        <p:spPr>
          <a:xfrm>
            <a:off x="6332611" y="5515259"/>
            <a:ext cx="51526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Cypress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CY7C63001A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微控制器使用部分</a:t>
            </a:r>
            <a:b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</a:b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混合逻辑设计，但内部总线容易被访问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973651"/>
            <a:ext cx="11109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混合逻辑：将标准的模块化结构（如解码器、寄存器、</a:t>
            </a:r>
            <a:r>
              <a:rPr lang="en-US" altLang="zh-CN" sz="2000" dirty="0">
                <a:latin typeface="+mn-ea"/>
                <a:ea typeface="+mn-ea"/>
              </a:rPr>
              <a:t>ALU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IO</a:t>
            </a:r>
            <a:r>
              <a:rPr lang="zh-CN" altLang="en-US" sz="2000" dirty="0">
                <a:latin typeface="+mn-ea"/>
                <a:ea typeface="+mn-ea"/>
              </a:rPr>
              <a:t>电路等）用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同一套完整的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ASIC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逻辑实现</a:t>
            </a:r>
            <a:r>
              <a:rPr lang="zh-CN" altLang="en-US" sz="2000" dirty="0">
                <a:latin typeface="+mn-ea"/>
                <a:ea typeface="+mn-ea"/>
              </a:rPr>
              <a:t>，使攻击者难以找到总线的位置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该技术广泛应用于防盗版，并能够提升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的安全性和性能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部分混合逻辑：芯片由不同模块组成、每个模块分别使用混合逻辑设计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EFA704-7092-971F-2A05-AFCC2B61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894" y="2953279"/>
            <a:ext cx="2763580" cy="24194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72489D-53A2-2803-47D6-5139AA52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50" y="2887900"/>
            <a:ext cx="3877399" cy="25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919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平坦化工艺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C4174-4195-5BB6-224D-C44A26B7764D}"/>
              </a:ext>
            </a:extLst>
          </p:cNvPr>
          <p:cNvSpPr txBox="1"/>
          <p:nvPr/>
        </p:nvSpPr>
        <p:spPr>
          <a:xfrm>
            <a:off x="504434" y="6046200"/>
            <a:ext cx="565250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通过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PIC16F877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顶层看到第二层金属和多晶硅层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500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倍放大）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7D2F0F-62F1-D085-A93E-E9DB303740E8}"/>
              </a:ext>
            </a:extLst>
          </p:cNvPr>
          <p:cNvSpPr txBox="1"/>
          <p:nvPr/>
        </p:nvSpPr>
        <p:spPr>
          <a:xfrm>
            <a:off x="6499485" y="6046200"/>
            <a:ext cx="481894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PIC16F877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顶层金属下看不到什么信息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973651"/>
            <a:ext cx="11109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90</a:t>
            </a:r>
            <a:r>
              <a:rPr lang="zh-CN" altLang="en-US" sz="2000" dirty="0">
                <a:latin typeface="+mn-ea"/>
                <a:ea typeface="+mn-ea"/>
              </a:rPr>
              <a:t>年代，使用激光切割器、简单的探针台即可读写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芯片表面</a:t>
            </a:r>
            <a:r>
              <a:rPr lang="zh-CN" altLang="en-US" sz="2000" dirty="0">
                <a:latin typeface="+mn-ea"/>
                <a:ea typeface="+mn-ea"/>
              </a:rPr>
              <a:t>的任意位置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PIC16F877</a:t>
            </a:r>
            <a:r>
              <a:rPr lang="zh-CN" altLang="en-US" sz="2000" dirty="0">
                <a:latin typeface="+mn-ea"/>
                <a:ea typeface="+mn-ea"/>
              </a:rPr>
              <a:t>微控制器的电路在显微镜下容易观察，并进行逆向工程，藏在顶层金属下的第二层金属和多晶硅层仍然可见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PIC16F877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000" dirty="0">
                <a:latin typeface="+mn-ea"/>
                <a:ea typeface="+mn-ea"/>
              </a:rPr>
              <a:t>微控制器中使用了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平坦化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Chemical-Mechanical </a:t>
            </a:r>
            <a:r>
              <a:rPr lang="en-US" altLang="zh-CN" sz="2000" dirty="0" err="1">
                <a:latin typeface="+mn-ea"/>
                <a:ea typeface="+mn-ea"/>
              </a:rPr>
              <a:t>Planarisation</a:t>
            </a:r>
            <a:r>
              <a:rPr lang="zh-CN" altLang="en-US" sz="2000" dirty="0">
                <a:latin typeface="+mn-ea"/>
                <a:ea typeface="+mn-ea"/>
              </a:rPr>
              <a:t>）工艺，显微镜下不会显示出更深的层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30983A-76E5-F32B-ACD4-529EC8CF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16" y="3360768"/>
            <a:ext cx="3528282" cy="2633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0E71F3-29B1-4052-AF5E-B87B530FA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729" y="3360767"/>
            <a:ext cx="3479912" cy="26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408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853652" y="1181656"/>
            <a:ext cx="5577866" cy="4955643"/>
            <a:chOff x="6215603" y="1353082"/>
            <a:chExt cx="5577866" cy="4955643"/>
          </a:xfrm>
        </p:grpSpPr>
        <p:sp>
          <p:nvSpPr>
            <p:cNvPr id="48" name="文本占位符 11"/>
            <p:cNvSpPr txBox="1"/>
            <p:nvPr/>
          </p:nvSpPr>
          <p:spPr>
            <a:xfrm>
              <a:off x="6909170" y="4065381"/>
              <a:ext cx="4190733" cy="483594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49" name="文本占位符 12"/>
            <p:cNvSpPr txBox="1"/>
            <p:nvPr/>
          </p:nvSpPr>
          <p:spPr>
            <a:xfrm>
              <a:off x="6215603" y="3031304"/>
              <a:ext cx="5577866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安全等级与攻击分类</a:t>
              </a:r>
            </a:p>
          </p:txBody>
        </p:sp>
        <p:sp>
          <p:nvSpPr>
            <p:cNvPr id="50" name="books-group_25777"/>
            <p:cNvSpPr>
              <a:spLocks noChangeAspect="1"/>
            </p:cNvSpPr>
            <p:nvPr/>
          </p:nvSpPr>
          <p:spPr bwMode="auto">
            <a:xfrm>
              <a:off x="8462135" y="1353082"/>
              <a:ext cx="1084804" cy="141926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88862 h 440259"/>
                <a:gd name="T63" fmla="*/ 88862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88862 h 440259"/>
                <a:gd name="T71" fmla="*/ 88862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6" h="5092">
                  <a:moveTo>
                    <a:pt x="3542" y="4509"/>
                  </a:moveTo>
                  <a:lnTo>
                    <a:pt x="3260" y="4509"/>
                  </a:lnTo>
                  <a:lnTo>
                    <a:pt x="3181" y="2195"/>
                  </a:lnTo>
                  <a:cubicBezTo>
                    <a:pt x="3180" y="1744"/>
                    <a:pt x="2970" y="1596"/>
                    <a:pt x="2891" y="1540"/>
                  </a:cubicBezTo>
                  <a:cubicBezTo>
                    <a:pt x="2888" y="1538"/>
                    <a:pt x="2579" y="1327"/>
                    <a:pt x="2579" y="1327"/>
                  </a:cubicBezTo>
                  <a:lnTo>
                    <a:pt x="2641" y="1222"/>
                  </a:lnTo>
                  <a:cubicBezTo>
                    <a:pt x="2669" y="1174"/>
                    <a:pt x="2653" y="1113"/>
                    <a:pt x="2606" y="1085"/>
                  </a:cubicBezTo>
                  <a:lnTo>
                    <a:pt x="2547" y="1050"/>
                  </a:lnTo>
                  <a:lnTo>
                    <a:pt x="2700" y="790"/>
                  </a:lnTo>
                  <a:lnTo>
                    <a:pt x="2789" y="842"/>
                  </a:lnTo>
                  <a:cubicBezTo>
                    <a:pt x="2804" y="851"/>
                    <a:pt x="2822" y="856"/>
                    <a:pt x="2839" y="856"/>
                  </a:cubicBezTo>
                  <a:cubicBezTo>
                    <a:pt x="2848" y="856"/>
                    <a:pt x="2856" y="855"/>
                    <a:pt x="2865" y="853"/>
                  </a:cubicBezTo>
                  <a:cubicBezTo>
                    <a:pt x="2890" y="846"/>
                    <a:pt x="2912" y="829"/>
                    <a:pt x="2926" y="806"/>
                  </a:cubicBezTo>
                  <a:lnTo>
                    <a:pt x="3073" y="556"/>
                  </a:lnTo>
                  <a:cubicBezTo>
                    <a:pt x="3101" y="508"/>
                    <a:pt x="3085" y="447"/>
                    <a:pt x="3038" y="419"/>
                  </a:cubicBezTo>
                  <a:lnTo>
                    <a:pt x="2354" y="17"/>
                  </a:lnTo>
                  <a:cubicBezTo>
                    <a:pt x="2331" y="3"/>
                    <a:pt x="2304" y="0"/>
                    <a:pt x="2279" y="6"/>
                  </a:cubicBezTo>
                  <a:cubicBezTo>
                    <a:pt x="2253" y="13"/>
                    <a:pt x="2231" y="29"/>
                    <a:pt x="2217" y="52"/>
                  </a:cubicBezTo>
                  <a:lnTo>
                    <a:pt x="2070" y="303"/>
                  </a:lnTo>
                  <a:cubicBezTo>
                    <a:pt x="2042" y="351"/>
                    <a:pt x="2058" y="412"/>
                    <a:pt x="2105" y="440"/>
                  </a:cubicBezTo>
                  <a:lnTo>
                    <a:pt x="2194" y="492"/>
                  </a:lnTo>
                  <a:lnTo>
                    <a:pt x="2041" y="753"/>
                  </a:lnTo>
                  <a:lnTo>
                    <a:pt x="1982" y="718"/>
                  </a:lnTo>
                  <a:cubicBezTo>
                    <a:pt x="1959" y="704"/>
                    <a:pt x="1932" y="701"/>
                    <a:pt x="1906" y="707"/>
                  </a:cubicBezTo>
                  <a:cubicBezTo>
                    <a:pt x="1881" y="714"/>
                    <a:pt x="1859" y="731"/>
                    <a:pt x="1845" y="753"/>
                  </a:cubicBezTo>
                  <a:lnTo>
                    <a:pt x="880" y="2395"/>
                  </a:lnTo>
                  <a:cubicBezTo>
                    <a:pt x="852" y="2443"/>
                    <a:pt x="868" y="2504"/>
                    <a:pt x="915" y="2532"/>
                  </a:cubicBezTo>
                  <a:lnTo>
                    <a:pt x="1023" y="2595"/>
                  </a:lnTo>
                  <a:lnTo>
                    <a:pt x="838" y="2910"/>
                  </a:lnTo>
                  <a:cubicBezTo>
                    <a:pt x="824" y="2933"/>
                    <a:pt x="821" y="2960"/>
                    <a:pt x="827" y="2986"/>
                  </a:cubicBezTo>
                  <a:cubicBezTo>
                    <a:pt x="834" y="3011"/>
                    <a:pt x="851" y="3033"/>
                    <a:pt x="873" y="3047"/>
                  </a:cubicBezTo>
                  <a:lnTo>
                    <a:pt x="1109" y="3185"/>
                  </a:lnTo>
                  <a:cubicBezTo>
                    <a:pt x="1125" y="3195"/>
                    <a:pt x="1143" y="3199"/>
                    <a:pt x="1160" y="3199"/>
                  </a:cubicBezTo>
                  <a:cubicBezTo>
                    <a:pt x="1194" y="3199"/>
                    <a:pt x="1227" y="3182"/>
                    <a:pt x="1246" y="3150"/>
                  </a:cubicBezTo>
                  <a:lnTo>
                    <a:pt x="1431" y="2835"/>
                  </a:lnTo>
                  <a:lnTo>
                    <a:pt x="1539" y="2899"/>
                  </a:lnTo>
                  <a:cubicBezTo>
                    <a:pt x="1554" y="2908"/>
                    <a:pt x="1572" y="2913"/>
                    <a:pt x="1589" y="2913"/>
                  </a:cubicBezTo>
                  <a:cubicBezTo>
                    <a:pt x="1598" y="2913"/>
                    <a:pt x="1606" y="2911"/>
                    <a:pt x="1615" y="2909"/>
                  </a:cubicBezTo>
                  <a:cubicBezTo>
                    <a:pt x="1640" y="2903"/>
                    <a:pt x="1662" y="2886"/>
                    <a:pt x="1676" y="2863"/>
                  </a:cubicBezTo>
                  <a:lnTo>
                    <a:pt x="1825" y="2609"/>
                  </a:lnTo>
                  <a:lnTo>
                    <a:pt x="2067" y="2751"/>
                  </a:lnTo>
                  <a:cubicBezTo>
                    <a:pt x="2130" y="2788"/>
                    <a:pt x="2174" y="2847"/>
                    <a:pt x="2192" y="2917"/>
                  </a:cubicBezTo>
                  <a:cubicBezTo>
                    <a:pt x="2210" y="2988"/>
                    <a:pt x="2200" y="3061"/>
                    <a:pt x="2163" y="3123"/>
                  </a:cubicBezTo>
                  <a:lnTo>
                    <a:pt x="1734" y="3854"/>
                  </a:lnTo>
                  <a:lnTo>
                    <a:pt x="1565" y="3755"/>
                  </a:lnTo>
                  <a:lnTo>
                    <a:pt x="1589" y="3713"/>
                  </a:lnTo>
                  <a:cubicBezTo>
                    <a:pt x="1617" y="3665"/>
                    <a:pt x="1601" y="3604"/>
                    <a:pt x="1554" y="3576"/>
                  </a:cubicBezTo>
                  <a:lnTo>
                    <a:pt x="316" y="2848"/>
                  </a:lnTo>
                  <a:cubicBezTo>
                    <a:pt x="293" y="2834"/>
                    <a:pt x="266" y="2831"/>
                    <a:pt x="240" y="2837"/>
                  </a:cubicBezTo>
                  <a:cubicBezTo>
                    <a:pt x="214" y="2844"/>
                    <a:pt x="193" y="2861"/>
                    <a:pt x="179" y="2883"/>
                  </a:cubicBezTo>
                  <a:lnTo>
                    <a:pt x="28" y="3140"/>
                  </a:lnTo>
                  <a:cubicBezTo>
                    <a:pt x="0" y="3187"/>
                    <a:pt x="16" y="3249"/>
                    <a:pt x="64" y="3277"/>
                  </a:cubicBezTo>
                  <a:lnTo>
                    <a:pt x="251" y="3387"/>
                  </a:lnTo>
                  <a:lnTo>
                    <a:pt x="161" y="3541"/>
                  </a:lnTo>
                  <a:cubicBezTo>
                    <a:pt x="133" y="3588"/>
                    <a:pt x="149" y="3650"/>
                    <a:pt x="196" y="3678"/>
                  </a:cubicBezTo>
                  <a:lnTo>
                    <a:pt x="887" y="4084"/>
                  </a:lnTo>
                  <a:cubicBezTo>
                    <a:pt x="902" y="4093"/>
                    <a:pt x="920" y="4098"/>
                    <a:pt x="937" y="4098"/>
                  </a:cubicBezTo>
                  <a:cubicBezTo>
                    <a:pt x="946" y="4098"/>
                    <a:pt x="954" y="4097"/>
                    <a:pt x="963" y="4094"/>
                  </a:cubicBezTo>
                  <a:cubicBezTo>
                    <a:pt x="988" y="4088"/>
                    <a:pt x="1010" y="4071"/>
                    <a:pt x="1024" y="4048"/>
                  </a:cubicBezTo>
                  <a:lnTo>
                    <a:pt x="1114" y="3894"/>
                  </a:lnTo>
                  <a:lnTo>
                    <a:pt x="1216" y="3954"/>
                  </a:lnTo>
                  <a:lnTo>
                    <a:pt x="889" y="4509"/>
                  </a:lnTo>
                  <a:lnTo>
                    <a:pt x="397" y="4509"/>
                  </a:lnTo>
                  <a:cubicBezTo>
                    <a:pt x="207" y="4509"/>
                    <a:pt x="53" y="4663"/>
                    <a:pt x="53" y="4852"/>
                  </a:cubicBezTo>
                  <a:lnTo>
                    <a:pt x="53" y="4992"/>
                  </a:lnTo>
                  <a:cubicBezTo>
                    <a:pt x="53" y="5047"/>
                    <a:pt x="97" y="5092"/>
                    <a:pt x="153" y="5092"/>
                  </a:cubicBezTo>
                  <a:lnTo>
                    <a:pt x="3786" y="5092"/>
                  </a:lnTo>
                  <a:cubicBezTo>
                    <a:pt x="3842" y="5092"/>
                    <a:pt x="3886" y="5047"/>
                    <a:pt x="3886" y="4992"/>
                  </a:cubicBezTo>
                  <a:lnTo>
                    <a:pt x="3886" y="4852"/>
                  </a:lnTo>
                  <a:cubicBezTo>
                    <a:pt x="3886" y="4663"/>
                    <a:pt x="3732" y="4509"/>
                    <a:pt x="3542" y="4509"/>
                  </a:cubicBezTo>
                  <a:close/>
                  <a:moveTo>
                    <a:pt x="2339" y="240"/>
                  </a:moveTo>
                  <a:lnTo>
                    <a:pt x="2850" y="540"/>
                  </a:lnTo>
                  <a:lnTo>
                    <a:pt x="2804" y="619"/>
                  </a:lnTo>
                  <a:lnTo>
                    <a:pt x="2293" y="318"/>
                  </a:lnTo>
                  <a:lnTo>
                    <a:pt x="2339" y="240"/>
                  </a:lnTo>
                  <a:close/>
                  <a:moveTo>
                    <a:pt x="2367" y="594"/>
                  </a:moveTo>
                  <a:lnTo>
                    <a:pt x="2527" y="688"/>
                  </a:lnTo>
                  <a:lnTo>
                    <a:pt x="2374" y="949"/>
                  </a:lnTo>
                  <a:lnTo>
                    <a:pt x="2369" y="945"/>
                  </a:lnTo>
                  <a:lnTo>
                    <a:pt x="2214" y="854"/>
                  </a:lnTo>
                  <a:lnTo>
                    <a:pt x="2367" y="594"/>
                  </a:lnTo>
                  <a:close/>
                  <a:moveTo>
                    <a:pt x="1124" y="2962"/>
                  </a:moveTo>
                  <a:lnTo>
                    <a:pt x="1061" y="2925"/>
                  </a:lnTo>
                  <a:lnTo>
                    <a:pt x="1195" y="2697"/>
                  </a:lnTo>
                  <a:lnTo>
                    <a:pt x="1259" y="2734"/>
                  </a:lnTo>
                  <a:lnTo>
                    <a:pt x="1124" y="2962"/>
                  </a:lnTo>
                  <a:close/>
                  <a:moveTo>
                    <a:pt x="1811" y="2238"/>
                  </a:moveTo>
                  <a:lnTo>
                    <a:pt x="1554" y="2676"/>
                  </a:lnTo>
                  <a:lnTo>
                    <a:pt x="1103" y="2410"/>
                  </a:lnTo>
                  <a:lnTo>
                    <a:pt x="1967" y="941"/>
                  </a:lnTo>
                  <a:lnTo>
                    <a:pt x="2418" y="1206"/>
                  </a:lnTo>
                  <a:lnTo>
                    <a:pt x="2229" y="1528"/>
                  </a:lnTo>
                  <a:cubicBezTo>
                    <a:pt x="2190" y="1516"/>
                    <a:pt x="2150" y="1510"/>
                    <a:pt x="2110" y="1510"/>
                  </a:cubicBezTo>
                  <a:cubicBezTo>
                    <a:pt x="1959" y="1510"/>
                    <a:pt x="1819" y="1590"/>
                    <a:pt x="1743" y="1720"/>
                  </a:cubicBezTo>
                  <a:cubicBezTo>
                    <a:pt x="1642" y="1891"/>
                    <a:pt x="1675" y="2105"/>
                    <a:pt x="1811" y="2238"/>
                  </a:cubicBezTo>
                  <a:close/>
                  <a:moveTo>
                    <a:pt x="1915" y="1821"/>
                  </a:moveTo>
                  <a:cubicBezTo>
                    <a:pt x="1955" y="1753"/>
                    <a:pt x="2030" y="1710"/>
                    <a:pt x="2110" y="1710"/>
                  </a:cubicBezTo>
                  <a:cubicBezTo>
                    <a:pt x="2149" y="1710"/>
                    <a:pt x="2189" y="1721"/>
                    <a:pt x="2223" y="1741"/>
                  </a:cubicBezTo>
                  <a:cubicBezTo>
                    <a:pt x="2330" y="1804"/>
                    <a:pt x="2366" y="1942"/>
                    <a:pt x="2303" y="2049"/>
                  </a:cubicBezTo>
                  <a:cubicBezTo>
                    <a:pt x="2263" y="2118"/>
                    <a:pt x="2188" y="2160"/>
                    <a:pt x="2109" y="2160"/>
                  </a:cubicBezTo>
                  <a:cubicBezTo>
                    <a:pt x="2069" y="2160"/>
                    <a:pt x="2030" y="2150"/>
                    <a:pt x="1995" y="2129"/>
                  </a:cubicBezTo>
                  <a:cubicBezTo>
                    <a:pt x="1888" y="2066"/>
                    <a:pt x="1852" y="1928"/>
                    <a:pt x="1915" y="1821"/>
                  </a:cubicBezTo>
                  <a:close/>
                  <a:moveTo>
                    <a:pt x="902" y="3861"/>
                  </a:moveTo>
                  <a:lnTo>
                    <a:pt x="384" y="3556"/>
                  </a:lnTo>
                  <a:lnTo>
                    <a:pt x="424" y="3488"/>
                  </a:lnTo>
                  <a:lnTo>
                    <a:pt x="942" y="3793"/>
                  </a:lnTo>
                  <a:lnTo>
                    <a:pt x="902" y="3861"/>
                  </a:lnTo>
                  <a:close/>
                  <a:moveTo>
                    <a:pt x="251" y="3155"/>
                  </a:moveTo>
                  <a:lnTo>
                    <a:pt x="301" y="3071"/>
                  </a:lnTo>
                  <a:lnTo>
                    <a:pt x="1366" y="3698"/>
                  </a:lnTo>
                  <a:lnTo>
                    <a:pt x="1317" y="3782"/>
                  </a:lnTo>
                  <a:lnTo>
                    <a:pt x="251" y="3155"/>
                  </a:lnTo>
                  <a:close/>
                  <a:moveTo>
                    <a:pt x="1463" y="3927"/>
                  </a:moveTo>
                  <a:lnTo>
                    <a:pt x="1718" y="4077"/>
                  </a:lnTo>
                  <a:cubicBezTo>
                    <a:pt x="1734" y="4086"/>
                    <a:pt x="1751" y="4091"/>
                    <a:pt x="1769" y="4091"/>
                  </a:cubicBezTo>
                  <a:cubicBezTo>
                    <a:pt x="1777" y="4091"/>
                    <a:pt x="1786" y="4090"/>
                    <a:pt x="1794" y="4088"/>
                  </a:cubicBezTo>
                  <a:cubicBezTo>
                    <a:pt x="1820" y="4081"/>
                    <a:pt x="1842" y="4065"/>
                    <a:pt x="1855" y="4042"/>
                  </a:cubicBezTo>
                  <a:lnTo>
                    <a:pt x="2336" y="3225"/>
                  </a:lnTo>
                  <a:cubicBezTo>
                    <a:pt x="2400" y="3116"/>
                    <a:pt x="2418" y="2989"/>
                    <a:pt x="2386" y="2867"/>
                  </a:cubicBezTo>
                  <a:cubicBezTo>
                    <a:pt x="2354" y="2745"/>
                    <a:pt x="2277" y="2643"/>
                    <a:pt x="2168" y="2579"/>
                  </a:cubicBezTo>
                  <a:lnTo>
                    <a:pt x="1927" y="2437"/>
                  </a:lnTo>
                  <a:lnTo>
                    <a:pt x="1983" y="2341"/>
                  </a:lnTo>
                  <a:cubicBezTo>
                    <a:pt x="2024" y="2354"/>
                    <a:pt x="2066" y="2360"/>
                    <a:pt x="2109" y="2360"/>
                  </a:cubicBezTo>
                  <a:cubicBezTo>
                    <a:pt x="2259" y="2360"/>
                    <a:pt x="2400" y="2280"/>
                    <a:pt x="2476" y="2151"/>
                  </a:cubicBezTo>
                  <a:cubicBezTo>
                    <a:pt x="2578" y="1977"/>
                    <a:pt x="2542" y="1761"/>
                    <a:pt x="2402" y="1628"/>
                  </a:cubicBezTo>
                  <a:lnTo>
                    <a:pt x="2478" y="1500"/>
                  </a:lnTo>
                  <a:cubicBezTo>
                    <a:pt x="2478" y="1500"/>
                    <a:pt x="2772" y="1701"/>
                    <a:pt x="2776" y="1704"/>
                  </a:cubicBezTo>
                  <a:cubicBezTo>
                    <a:pt x="2837" y="1747"/>
                    <a:pt x="2981" y="1848"/>
                    <a:pt x="2981" y="2197"/>
                  </a:cubicBezTo>
                  <a:cubicBezTo>
                    <a:pt x="2981" y="2198"/>
                    <a:pt x="2981" y="2199"/>
                    <a:pt x="2981" y="2200"/>
                  </a:cubicBezTo>
                  <a:lnTo>
                    <a:pt x="3060" y="4509"/>
                  </a:lnTo>
                  <a:lnTo>
                    <a:pt x="1121" y="4509"/>
                  </a:lnTo>
                  <a:lnTo>
                    <a:pt x="1463" y="3927"/>
                  </a:lnTo>
                  <a:close/>
                  <a:moveTo>
                    <a:pt x="3686" y="4892"/>
                  </a:moveTo>
                  <a:lnTo>
                    <a:pt x="253" y="4892"/>
                  </a:lnTo>
                  <a:lnTo>
                    <a:pt x="253" y="4852"/>
                  </a:lnTo>
                  <a:cubicBezTo>
                    <a:pt x="253" y="4773"/>
                    <a:pt x="317" y="4709"/>
                    <a:pt x="397" y="4709"/>
                  </a:cubicBezTo>
                  <a:lnTo>
                    <a:pt x="3542" y="4709"/>
                  </a:lnTo>
                  <a:cubicBezTo>
                    <a:pt x="3622" y="4709"/>
                    <a:pt x="3686" y="4773"/>
                    <a:pt x="3686" y="4852"/>
                  </a:cubicBezTo>
                  <a:lnTo>
                    <a:pt x="3686" y="48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安全系统的保护等级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150627"/>
            <a:ext cx="11109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1991</a:t>
            </a:r>
            <a:r>
              <a:rPr lang="zh-CN" altLang="en-US" sz="2000" dirty="0">
                <a:latin typeface="+mn-ea"/>
                <a:ea typeface="+mn-ea"/>
              </a:rPr>
              <a:t>年，</a:t>
            </a:r>
            <a:r>
              <a:rPr lang="en-US" altLang="zh-CN" sz="2000" dirty="0">
                <a:latin typeface="+mn-ea"/>
                <a:ea typeface="+mn-ea"/>
              </a:rPr>
              <a:t>IBM</a:t>
            </a:r>
            <a:r>
              <a:rPr lang="zh-CN" altLang="en-US" sz="2000" dirty="0">
                <a:latin typeface="+mn-ea"/>
                <a:ea typeface="+mn-ea"/>
              </a:rPr>
              <a:t>定义了安全系统对不同攻击方法所具有的保护等级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零级</a:t>
            </a:r>
            <a:r>
              <a:rPr lang="zh-CN" altLang="en-US" sz="2000" dirty="0">
                <a:latin typeface="+mn-ea"/>
                <a:ea typeface="+mn-ea"/>
              </a:rPr>
              <a:t>：系统中没有使用特别的安全措施，所有部分可以自由访问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例如：使用外部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FPGA</a:t>
            </a: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低级</a:t>
            </a:r>
            <a:r>
              <a:rPr lang="zh-CN" altLang="en-US" sz="2000" dirty="0">
                <a:latin typeface="+mn-ea"/>
                <a:ea typeface="+mn-ea"/>
              </a:rPr>
              <a:t>：使用了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一些安全措施</a:t>
            </a:r>
            <a:r>
              <a:rPr lang="zh-CN" altLang="en-US" sz="2000" dirty="0">
                <a:latin typeface="+mn-ea"/>
                <a:ea typeface="+mn-ea"/>
              </a:rPr>
              <a:t>，但它的破解是相对容易的，比如用电烙铁和廉价（</a:t>
            </a:r>
            <a:r>
              <a:rPr lang="en-US" altLang="zh-CN" sz="2000" dirty="0">
                <a:latin typeface="+mn-ea"/>
                <a:ea typeface="+mn-ea"/>
              </a:rPr>
              <a:t>&lt;1000</a:t>
            </a:r>
            <a:r>
              <a:rPr lang="zh-CN" altLang="en-US" sz="2000" dirty="0">
                <a:latin typeface="+mn-ea"/>
                <a:ea typeface="+mn-ea"/>
              </a:rPr>
              <a:t>欧元）示波器即可破解，破解需要时间，但不需要很久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带有未受保护的内存，但程序未公开（拿到内存数据也看不懂）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中低级</a:t>
            </a:r>
            <a:r>
              <a:rPr lang="zh-CN" altLang="en-US" sz="2000" dirty="0">
                <a:latin typeface="+mn-ea"/>
                <a:ea typeface="+mn-ea"/>
              </a:rPr>
              <a:t>：安全措施可以抵挡大多数廉价攻击手段，需要使用到相对昂贵的（</a:t>
            </a:r>
            <a:r>
              <a:rPr lang="en-US" altLang="zh-CN" sz="2000" dirty="0">
                <a:latin typeface="+mn-ea"/>
                <a:ea typeface="+mn-ea"/>
              </a:rPr>
              <a:t>&lt;3000</a:t>
            </a:r>
            <a:r>
              <a:rPr lang="zh-CN" altLang="en-US" sz="2000" dirty="0">
                <a:latin typeface="+mn-ea"/>
                <a:ea typeface="+mn-ea"/>
              </a:rPr>
              <a:t>欧元）工具和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特定的知识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例如：不能抵抗能量分析、电源毛刺攻击的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F6AF49-7751-822C-A597-AEECC0FCAD1E}"/>
              </a:ext>
            </a:extLst>
          </p:cNvPr>
          <p:cNvSpPr/>
          <p:nvPr/>
        </p:nvSpPr>
        <p:spPr>
          <a:xfrm>
            <a:off x="541336" y="6274689"/>
            <a:ext cx="1119100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D.G. Abraham, G.M. Dolan, G.P. Double, J.V. Stevens, Transaction Security System, IBM Systems Journal, Vol. 30(2), 1991, pp. 206–229.</a:t>
            </a:r>
          </a:p>
        </p:txBody>
      </p:sp>
    </p:spTree>
    <p:extLst>
      <p:ext uri="{BB962C8B-B14F-4D97-AF65-F5344CB8AC3E}">
        <p14:creationId xmlns:p14="http://schemas.microsoft.com/office/powerpoint/2010/main" val="259015715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安全系统的保护等级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150627"/>
            <a:ext cx="1110932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中级</a:t>
            </a:r>
            <a:r>
              <a:rPr lang="zh-CN" altLang="en-US" sz="2000" dirty="0">
                <a:latin typeface="+mn-ea"/>
                <a:ea typeface="+mn-ea"/>
              </a:rPr>
              <a:t>：需要用到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特殊的工具和设备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&lt;3</a:t>
            </a:r>
            <a:r>
              <a:rPr lang="zh-CN" altLang="en-US" sz="2000" dirty="0">
                <a:latin typeface="+mn-ea"/>
                <a:ea typeface="+mn-ea"/>
              </a:rPr>
              <a:t>万欧元），并需要特殊的技能和知识，攻击可能相当耗时间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例如：防紫外线攻击的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、旧的智能卡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中高级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设计时就特别关注安全保护</a:t>
            </a:r>
            <a:r>
              <a:rPr lang="zh-CN" altLang="en-US" sz="2000" dirty="0">
                <a:latin typeface="+mn-ea"/>
                <a:ea typeface="+mn-ea"/>
              </a:rPr>
              <a:t>，攻击用的设备购买和使用都很昂贵（</a:t>
            </a:r>
            <a:r>
              <a:rPr lang="en-US" altLang="zh-CN" sz="2000" dirty="0">
                <a:latin typeface="+mn-ea"/>
                <a:ea typeface="+mn-ea"/>
              </a:rPr>
              <a:t>&lt;15</a:t>
            </a:r>
            <a:r>
              <a:rPr lang="zh-CN" altLang="en-US" sz="2000" dirty="0">
                <a:latin typeface="+mn-ea"/>
                <a:ea typeface="+mn-ea"/>
              </a:rPr>
              <a:t>万欧元），使用时需要用到特殊的技巧和知识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例如：高等级保护的现代智能卡、复杂</a:t>
            </a:r>
            <a:r>
              <a:rPr lang="en-US" altLang="zh-CN" sz="2000" dirty="0">
                <a:latin typeface="+mn-ea"/>
                <a:ea typeface="+mn-ea"/>
              </a:rPr>
              <a:t>ASIC</a:t>
            </a:r>
            <a:r>
              <a:rPr lang="zh-CN" altLang="en-US" sz="2000" dirty="0">
                <a:latin typeface="+mn-ea"/>
                <a:ea typeface="+mn-ea"/>
              </a:rPr>
              <a:t>、安全性</a:t>
            </a:r>
            <a:r>
              <a:rPr lang="en-US" altLang="zh-CN" sz="2000" dirty="0">
                <a:latin typeface="+mn-ea"/>
                <a:ea typeface="+mn-ea"/>
              </a:rPr>
              <a:t>FPGA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CPLD</a:t>
            </a: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高级</a:t>
            </a:r>
            <a:r>
              <a:rPr lang="zh-CN" altLang="en-US" sz="2000" dirty="0">
                <a:latin typeface="+mn-ea"/>
                <a:ea typeface="+mn-ea"/>
              </a:rPr>
              <a:t>：可抵抗已知的所有攻击，需要一个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特别的团队</a:t>
            </a:r>
            <a:r>
              <a:rPr lang="zh-CN" altLang="en-US" sz="2000" dirty="0">
                <a:latin typeface="+mn-ea"/>
                <a:ea typeface="+mn-ea"/>
              </a:rPr>
              <a:t>来研究一种新的攻击方法；某些攻击设备需要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定制</a:t>
            </a:r>
            <a:r>
              <a:rPr lang="zh-CN" altLang="en-US" sz="2000" dirty="0">
                <a:latin typeface="+mn-ea"/>
                <a:ea typeface="+mn-ea"/>
              </a:rPr>
              <a:t>（超过百万欧元级别），且不确定攻击是否能够成功；只有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大型的组织</a:t>
            </a:r>
            <a:r>
              <a:rPr lang="zh-CN" altLang="en-US" sz="2000" dirty="0">
                <a:latin typeface="+mn-ea"/>
                <a:ea typeface="+mn-ea"/>
              </a:rPr>
              <a:t>如半导体工程团队或政府实验室才能做到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例如：专业的用于认证的密码模块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F6AF49-7751-822C-A597-AEECC0FCAD1E}"/>
              </a:ext>
            </a:extLst>
          </p:cNvPr>
          <p:cNvSpPr/>
          <p:nvPr/>
        </p:nvSpPr>
        <p:spPr>
          <a:xfrm>
            <a:off x="541336" y="6274689"/>
            <a:ext cx="1119100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D.G. Abraham, G.M. Dolan, G.P. Double, J.V. Stevens, Transaction Security System, IBM Systems Journal, Vol. 30(2), 1991, pp. 206–229.</a:t>
            </a:r>
          </a:p>
        </p:txBody>
      </p:sp>
    </p:spTree>
    <p:extLst>
      <p:ext uri="{BB962C8B-B14F-4D97-AF65-F5344CB8AC3E}">
        <p14:creationId xmlns:p14="http://schemas.microsoft.com/office/powerpoint/2010/main" val="179611325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攻击的分类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03147"/>
            <a:ext cx="1110932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假定：攻击者可以获得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多个</a:t>
            </a:r>
            <a:r>
              <a:rPr lang="zh-CN" altLang="en-US" sz="2000" dirty="0">
                <a:latin typeface="+mn-ea"/>
                <a:ea typeface="+mn-ea"/>
              </a:rPr>
              <a:t>目标元器件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破解目标：恢复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安全算法</a:t>
            </a:r>
            <a:r>
              <a:rPr lang="zh-CN" altLang="en-US" sz="2000" dirty="0">
                <a:latin typeface="+mn-ea"/>
                <a:ea typeface="+mn-ea"/>
              </a:rPr>
              <a:t>，以及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、智能卡、芯片级安全处理器中的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密钥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分类：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微探测技术</a:t>
            </a:r>
            <a:r>
              <a:rPr lang="zh-CN" altLang="en-US" sz="2000" dirty="0">
                <a:latin typeface="+mn-ea"/>
                <a:ea typeface="+mn-ea"/>
              </a:rPr>
              <a:t>：直接访问芯片表面，用来观测、修改、干扰集成电路的工作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逆向工程</a:t>
            </a:r>
            <a:r>
              <a:rPr lang="zh-CN" altLang="en-US" sz="2000" dirty="0">
                <a:latin typeface="+mn-ea"/>
                <a:ea typeface="+mn-ea"/>
              </a:rPr>
              <a:t>：推导半导体芯片的内部结构并学习或模拟它的功能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软件攻击</a:t>
            </a:r>
            <a:r>
              <a:rPr lang="zh-CN" altLang="en-US" sz="2000" dirty="0">
                <a:latin typeface="+mn-ea"/>
                <a:ea typeface="+mn-ea"/>
              </a:rPr>
              <a:t>：用在处理器正常的通信接口上，从协议、密码算法及其实现来获得安全保护的弱点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窃听技术</a:t>
            </a:r>
            <a:r>
              <a:rPr lang="zh-CN" altLang="en-US" sz="2000" dirty="0">
                <a:latin typeface="+mn-ea"/>
                <a:ea typeface="+mn-ea"/>
              </a:rPr>
              <a:t>：攻击者以高分辨率监控供电和接口的模拟特性，以及处理器正常工作时的电磁辐射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故障注入技术</a:t>
            </a:r>
            <a:r>
              <a:rPr lang="zh-CN" altLang="en-US" sz="2000" dirty="0">
                <a:latin typeface="+mn-ea"/>
                <a:ea typeface="+mn-ea"/>
              </a:rPr>
              <a:t>：在正常工作条件下，使处理器发生操作错误来获得额外的读写能力</a:t>
            </a:r>
          </a:p>
        </p:txBody>
      </p:sp>
    </p:spTree>
    <p:extLst>
      <p:ext uri="{BB962C8B-B14F-4D97-AF65-F5344CB8AC3E}">
        <p14:creationId xmlns:p14="http://schemas.microsoft.com/office/powerpoint/2010/main" val="337098003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攻击的场景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47391"/>
            <a:ext cx="11109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克隆</a:t>
            </a:r>
            <a:r>
              <a:rPr lang="zh-CN" altLang="en-US" sz="2000" dirty="0">
                <a:latin typeface="+mn-ea"/>
                <a:ea typeface="+mn-ea"/>
              </a:rPr>
              <a:t>：竞争对手会复制现有的产品来降低研发成本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案例：小霸王学习机、打印机的兼容耗材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过量生产</a:t>
            </a:r>
            <a:r>
              <a:rPr lang="zh-CN" altLang="en-US" sz="2000" dirty="0">
                <a:latin typeface="+mn-ea"/>
                <a:ea typeface="+mn-ea"/>
              </a:rPr>
              <a:t>：厂商实际制造量大于所需数量时，多余部分就会被卖到市场上，或给第三方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服务盗窃</a:t>
            </a:r>
            <a:r>
              <a:rPr lang="zh-CN" altLang="en-US" sz="2000" dirty="0">
                <a:latin typeface="+mn-ea"/>
                <a:ea typeface="+mn-ea"/>
              </a:rPr>
              <a:t>：用电子元器件提供对信息或服务的访问控制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案例：有线或卫星电视公司要控制用户所能收看的频道，但攻击者可以绕过安全系统或模拟该设备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拒绝服务</a:t>
            </a:r>
            <a:r>
              <a:rPr lang="zh-CN" altLang="en-US" sz="2000" dirty="0">
                <a:latin typeface="+mn-ea"/>
                <a:ea typeface="+mn-ea"/>
              </a:rPr>
              <a:t>：竞争对手通过更新固件的手段，使原始产品不正常工作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案例：现代微控制器、智能卡用闪存来保存程序，开发者需要小心设计固件更新功能，以防止未授权访问</a:t>
            </a:r>
          </a:p>
        </p:txBody>
      </p:sp>
    </p:spTree>
    <p:extLst>
      <p:ext uri="{BB962C8B-B14F-4D97-AF65-F5344CB8AC3E}">
        <p14:creationId xmlns:p14="http://schemas.microsoft.com/office/powerpoint/2010/main" val="260364889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759" y="1183043"/>
            <a:ext cx="6135653" cy="4954232"/>
            <a:chOff x="5936710" y="1354493"/>
            <a:chExt cx="6135653" cy="4954232"/>
          </a:xfrm>
        </p:grpSpPr>
        <p:grpSp>
          <p:nvGrpSpPr>
            <p:cNvPr id="26" name="组合 25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8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密码芯片的侵入式分析</a:t>
              </a:r>
            </a:p>
          </p:txBody>
        </p: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8294905" y="1354493"/>
              <a:ext cx="1419262" cy="1416441"/>
            </a:xfrm>
            <a:custGeom>
              <a:avLst/>
              <a:gdLst>
                <a:gd name="connsiteX0" fmla="*/ 19029 w 579692"/>
                <a:gd name="connsiteY0" fmla="*/ 524265 h 578540"/>
                <a:gd name="connsiteX1" fmla="*/ 63202 w 579692"/>
                <a:gd name="connsiteY1" fmla="*/ 560901 h 578540"/>
                <a:gd name="connsiteX2" fmla="*/ 516490 w 579692"/>
                <a:gd name="connsiteY2" fmla="*/ 560901 h 578540"/>
                <a:gd name="connsiteX3" fmla="*/ 560663 w 579692"/>
                <a:gd name="connsiteY3" fmla="*/ 524265 h 578540"/>
                <a:gd name="connsiteX4" fmla="*/ 543674 w 579692"/>
                <a:gd name="connsiteY4" fmla="*/ 524265 h 578540"/>
                <a:gd name="connsiteX5" fmla="*/ 36018 w 579692"/>
                <a:gd name="connsiteY5" fmla="*/ 524265 h 578540"/>
                <a:gd name="connsiteX6" fmla="*/ 371701 w 579692"/>
                <a:gd name="connsiteY6" fmla="*/ 434026 h 578540"/>
                <a:gd name="connsiteX7" fmla="*/ 480441 w 579692"/>
                <a:gd name="connsiteY7" fmla="*/ 434026 h 578540"/>
                <a:gd name="connsiteX8" fmla="*/ 480441 w 579692"/>
                <a:gd name="connsiteY8" fmla="*/ 452349 h 578540"/>
                <a:gd name="connsiteX9" fmla="*/ 371701 w 579692"/>
                <a:gd name="connsiteY9" fmla="*/ 452349 h 578540"/>
                <a:gd name="connsiteX10" fmla="*/ 371701 w 579692"/>
                <a:gd name="connsiteY10" fmla="*/ 398143 h 578540"/>
                <a:gd name="connsiteX11" fmla="*/ 480441 w 579692"/>
                <a:gd name="connsiteY11" fmla="*/ 398143 h 578540"/>
                <a:gd name="connsiteX12" fmla="*/ 480441 w 579692"/>
                <a:gd name="connsiteY12" fmla="*/ 415703 h 578540"/>
                <a:gd name="connsiteX13" fmla="*/ 371701 w 579692"/>
                <a:gd name="connsiteY13" fmla="*/ 415703 h 578540"/>
                <a:gd name="connsiteX14" fmla="*/ 371701 w 579692"/>
                <a:gd name="connsiteY14" fmla="*/ 361496 h 578540"/>
                <a:gd name="connsiteX15" fmla="*/ 480441 w 579692"/>
                <a:gd name="connsiteY15" fmla="*/ 361496 h 578540"/>
                <a:gd name="connsiteX16" fmla="*/ 480441 w 579692"/>
                <a:gd name="connsiteY16" fmla="*/ 379819 h 578540"/>
                <a:gd name="connsiteX17" fmla="*/ 371701 w 579692"/>
                <a:gd name="connsiteY17" fmla="*/ 379819 h 578540"/>
                <a:gd name="connsiteX18" fmla="*/ 217486 w 579692"/>
                <a:gd name="connsiteY18" fmla="*/ 358064 h 578540"/>
                <a:gd name="connsiteX19" fmla="*/ 217486 w 579692"/>
                <a:gd name="connsiteY19" fmla="*/ 383144 h 578540"/>
                <a:gd name="connsiteX20" fmla="*/ 242605 w 579692"/>
                <a:gd name="connsiteY20" fmla="*/ 370943 h 578540"/>
                <a:gd name="connsiteX21" fmla="*/ 203909 w 579692"/>
                <a:gd name="connsiteY21" fmla="*/ 335695 h 578540"/>
                <a:gd name="connsiteX22" fmla="*/ 212734 w 579692"/>
                <a:gd name="connsiteY22" fmla="*/ 335695 h 578540"/>
                <a:gd name="connsiteX23" fmla="*/ 267044 w 579692"/>
                <a:gd name="connsiteY23" fmla="*/ 362809 h 578540"/>
                <a:gd name="connsiteX24" fmla="*/ 271796 w 579692"/>
                <a:gd name="connsiteY24" fmla="*/ 370943 h 578540"/>
                <a:gd name="connsiteX25" fmla="*/ 267044 w 579692"/>
                <a:gd name="connsiteY25" fmla="*/ 379077 h 578540"/>
                <a:gd name="connsiteX26" fmla="*/ 212734 w 579692"/>
                <a:gd name="connsiteY26" fmla="*/ 406191 h 578540"/>
                <a:gd name="connsiteX27" fmla="*/ 208661 w 579692"/>
                <a:gd name="connsiteY27" fmla="*/ 406869 h 578540"/>
                <a:gd name="connsiteX28" fmla="*/ 203909 w 579692"/>
                <a:gd name="connsiteY28" fmla="*/ 405513 h 578540"/>
                <a:gd name="connsiteX29" fmla="*/ 199157 w 579692"/>
                <a:gd name="connsiteY29" fmla="*/ 398057 h 578540"/>
                <a:gd name="connsiteX30" fmla="*/ 199157 w 579692"/>
                <a:gd name="connsiteY30" fmla="*/ 343829 h 578540"/>
                <a:gd name="connsiteX31" fmla="*/ 203909 w 579692"/>
                <a:gd name="connsiteY31" fmla="*/ 335695 h 578540"/>
                <a:gd name="connsiteX32" fmla="*/ 462118 w 579692"/>
                <a:gd name="connsiteY32" fmla="*/ 325504 h 578540"/>
                <a:gd name="connsiteX33" fmla="*/ 480441 w 579692"/>
                <a:gd name="connsiteY33" fmla="*/ 325504 h 578540"/>
                <a:gd name="connsiteX34" fmla="*/ 480441 w 579692"/>
                <a:gd name="connsiteY34" fmla="*/ 343827 h 578540"/>
                <a:gd name="connsiteX35" fmla="*/ 462118 w 579692"/>
                <a:gd name="connsiteY35" fmla="*/ 343827 h 578540"/>
                <a:gd name="connsiteX36" fmla="*/ 426125 w 579692"/>
                <a:gd name="connsiteY36" fmla="*/ 325504 h 578540"/>
                <a:gd name="connsiteX37" fmla="*/ 443794 w 579692"/>
                <a:gd name="connsiteY37" fmla="*/ 325504 h 578540"/>
                <a:gd name="connsiteX38" fmla="*/ 443794 w 579692"/>
                <a:gd name="connsiteY38" fmla="*/ 343827 h 578540"/>
                <a:gd name="connsiteX39" fmla="*/ 426125 w 579692"/>
                <a:gd name="connsiteY39" fmla="*/ 343827 h 578540"/>
                <a:gd name="connsiteX40" fmla="*/ 371701 w 579692"/>
                <a:gd name="connsiteY40" fmla="*/ 325504 h 578540"/>
                <a:gd name="connsiteX41" fmla="*/ 407693 w 579692"/>
                <a:gd name="connsiteY41" fmla="*/ 325504 h 578540"/>
                <a:gd name="connsiteX42" fmla="*/ 407693 w 579692"/>
                <a:gd name="connsiteY42" fmla="*/ 343827 h 578540"/>
                <a:gd name="connsiteX43" fmla="*/ 371701 w 579692"/>
                <a:gd name="connsiteY43" fmla="*/ 343827 h 578540"/>
                <a:gd name="connsiteX44" fmla="*/ 127088 w 579692"/>
                <a:gd name="connsiteY44" fmla="*/ 307153 h 578540"/>
                <a:gd name="connsiteX45" fmla="*/ 127088 w 579692"/>
                <a:gd name="connsiteY45" fmla="*/ 434030 h 578540"/>
                <a:gd name="connsiteX46" fmla="*/ 335030 w 579692"/>
                <a:gd name="connsiteY46" fmla="*/ 434030 h 578540"/>
                <a:gd name="connsiteX47" fmla="*/ 335030 w 579692"/>
                <a:gd name="connsiteY47" fmla="*/ 307153 h 578540"/>
                <a:gd name="connsiteX48" fmla="*/ 117574 w 579692"/>
                <a:gd name="connsiteY48" fmla="*/ 289512 h 578540"/>
                <a:gd name="connsiteX49" fmla="*/ 344544 w 579692"/>
                <a:gd name="connsiteY49" fmla="*/ 289512 h 578540"/>
                <a:gd name="connsiteX50" fmla="*/ 353378 w 579692"/>
                <a:gd name="connsiteY50" fmla="*/ 298332 h 578540"/>
                <a:gd name="connsiteX51" fmla="*/ 353378 w 579692"/>
                <a:gd name="connsiteY51" fmla="*/ 442850 h 578540"/>
                <a:gd name="connsiteX52" fmla="*/ 344544 w 579692"/>
                <a:gd name="connsiteY52" fmla="*/ 452349 h 578540"/>
                <a:gd name="connsiteX53" fmla="*/ 117574 w 579692"/>
                <a:gd name="connsiteY53" fmla="*/ 452349 h 578540"/>
                <a:gd name="connsiteX54" fmla="*/ 108740 w 579692"/>
                <a:gd name="connsiteY54" fmla="*/ 442850 h 578540"/>
                <a:gd name="connsiteX55" fmla="*/ 108740 w 579692"/>
                <a:gd name="connsiteY55" fmla="*/ 298332 h 578540"/>
                <a:gd name="connsiteX56" fmla="*/ 117574 w 579692"/>
                <a:gd name="connsiteY56" fmla="*/ 289512 h 578540"/>
                <a:gd name="connsiteX57" fmla="*/ 298953 w 579692"/>
                <a:gd name="connsiteY57" fmla="*/ 252866 h 578540"/>
                <a:gd name="connsiteX58" fmla="*/ 353378 w 579692"/>
                <a:gd name="connsiteY58" fmla="*/ 252866 h 578540"/>
                <a:gd name="connsiteX59" fmla="*/ 353378 w 579692"/>
                <a:gd name="connsiteY59" fmla="*/ 271189 h 578540"/>
                <a:gd name="connsiteX60" fmla="*/ 298953 w 579692"/>
                <a:gd name="connsiteY60" fmla="*/ 271189 h 578540"/>
                <a:gd name="connsiteX61" fmla="*/ 262961 w 579692"/>
                <a:gd name="connsiteY61" fmla="*/ 252866 h 578540"/>
                <a:gd name="connsiteX62" fmla="*/ 280630 w 579692"/>
                <a:gd name="connsiteY62" fmla="*/ 252866 h 578540"/>
                <a:gd name="connsiteX63" fmla="*/ 280630 w 579692"/>
                <a:gd name="connsiteY63" fmla="*/ 271189 h 578540"/>
                <a:gd name="connsiteX64" fmla="*/ 262961 w 579692"/>
                <a:gd name="connsiteY64" fmla="*/ 271189 h 578540"/>
                <a:gd name="connsiteX65" fmla="*/ 226314 w 579692"/>
                <a:gd name="connsiteY65" fmla="*/ 252866 h 578540"/>
                <a:gd name="connsiteX66" fmla="*/ 244637 w 579692"/>
                <a:gd name="connsiteY66" fmla="*/ 252866 h 578540"/>
                <a:gd name="connsiteX67" fmla="*/ 244637 w 579692"/>
                <a:gd name="connsiteY67" fmla="*/ 271189 h 578540"/>
                <a:gd name="connsiteX68" fmla="*/ 226314 w 579692"/>
                <a:gd name="connsiteY68" fmla="*/ 271189 h 578540"/>
                <a:gd name="connsiteX69" fmla="*/ 190322 w 579692"/>
                <a:gd name="connsiteY69" fmla="*/ 252866 h 578540"/>
                <a:gd name="connsiteX70" fmla="*/ 208645 w 579692"/>
                <a:gd name="connsiteY70" fmla="*/ 252866 h 578540"/>
                <a:gd name="connsiteX71" fmla="*/ 208645 w 579692"/>
                <a:gd name="connsiteY71" fmla="*/ 271189 h 578540"/>
                <a:gd name="connsiteX72" fmla="*/ 190322 w 579692"/>
                <a:gd name="connsiteY72" fmla="*/ 271189 h 578540"/>
                <a:gd name="connsiteX73" fmla="*/ 108740 w 579692"/>
                <a:gd name="connsiteY73" fmla="*/ 252866 h 578540"/>
                <a:gd name="connsiteX74" fmla="*/ 171890 w 579692"/>
                <a:gd name="connsiteY74" fmla="*/ 252866 h 578540"/>
                <a:gd name="connsiteX75" fmla="*/ 171890 w 579692"/>
                <a:gd name="connsiteY75" fmla="*/ 271189 h 578540"/>
                <a:gd name="connsiteX76" fmla="*/ 108740 w 579692"/>
                <a:gd name="connsiteY76" fmla="*/ 271189 h 578540"/>
                <a:gd name="connsiteX77" fmla="*/ 81551 w 579692"/>
                <a:gd name="connsiteY77" fmla="*/ 235249 h 578540"/>
                <a:gd name="connsiteX78" fmla="*/ 81551 w 579692"/>
                <a:gd name="connsiteY78" fmla="*/ 469989 h 578540"/>
                <a:gd name="connsiteX79" fmla="*/ 498141 w 579692"/>
                <a:gd name="connsiteY79" fmla="*/ 469989 h 578540"/>
                <a:gd name="connsiteX80" fmla="*/ 498141 w 579692"/>
                <a:gd name="connsiteY80" fmla="*/ 235249 h 578540"/>
                <a:gd name="connsiteX81" fmla="*/ 470957 w 579692"/>
                <a:gd name="connsiteY81" fmla="*/ 235249 h 578540"/>
                <a:gd name="connsiteX82" fmla="*/ 470957 w 579692"/>
                <a:gd name="connsiteY82" fmla="*/ 289524 h 578540"/>
                <a:gd name="connsiteX83" fmla="*/ 466880 w 579692"/>
                <a:gd name="connsiteY83" fmla="*/ 296987 h 578540"/>
                <a:gd name="connsiteX84" fmla="*/ 462123 w 579692"/>
                <a:gd name="connsiteY84" fmla="*/ 298344 h 578540"/>
                <a:gd name="connsiteX85" fmla="*/ 458045 w 579692"/>
                <a:gd name="connsiteY85" fmla="*/ 297666 h 578540"/>
                <a:gd name="connsiteX86" fmla="*/ 426104 w 579692"/>
                <a:gd name="connsiteY86" fmla="*/ 281383 h 578540"/>
                <a:gd name="connsiteX87" fmla="*/ 393484 w 579692"/>
                <a:gd name="connsiteY87" fmla="*/ 297666 h 578540"/>
                <a:gd name="connsiteX88" fmla="*/ 384649 w 579692"/>
                <a:gd name="connsiteY88" fmla="*/ 296987 h 578540"/>
                <a:gd name="connsiteX89" fmla="*/ 380572 w 579692"/>
                <a:gd name="connsiteY89" fmla="*/ 289524 h 578540"/>
                <a:gd name="connsiteX90" fmla="*/ 380572 w 579692"/>
                <a:gd name="connsiteY90" fmla="*/ 235249 h 578540"/>
                <a:gd name="connsiteX91" fmla="*/ 398921 w 579692"/>
                <a:gd name="connsiteY91" fmla="*/ 198613 h 578540"/>
                <a:gd name="connsiteX92" fmla="*/ 398921 w 579692"/>
                <a:gd name="connsiteY92" fmla="*/ 274599 h 578540"/>
                <a:gd name="connsiteX93" fmla="*/ 422027 w 579692"/>
                <a:gd name="connsiteY93" fmla="*/ 263065 h 578540"/>
                <a:gd name="connsiteX94" fmla="*/ 426104 w 579692"/>
                <a:gd name="connsiteY94" fmla="*/ 262387 h 578540"/>
                <a:gd name="connsiteX95" fmla="*/ 430182 w 579692"/>
                <a:gd name="connsiteY95" fmla="*/ 263065 h 578540"/>
                <a:gd name="connsiteX96" fmla="*/ 453288 w 579692"/>
                <a:gd name="connsiteY96" fmla="*/ 274599 h 578540"/>
                <a:gd name="connsiteX97" fmla="*/ 453288 w 579692"/>
                <a:gd name="connsiteY97" fmla="*/ 198613 h 578540"/>
                <a:gd name="connsiteX98" fmla="*/ 72716 w 579692"/>
                <a:gd name="connsiteY98" fmla="*/ 198613 h 578540"/>
                <a:gd name="connsiteX99" fmla="*/ 45533 w 579692"/>
                <a:gd name="connsiteY99" fmla="*/ 225751 h 578540"/>
                <a:gd name="connsiteX100" fmla="*/ 45533 w 579692"/>
                <a:gd name="connsiteY100" fmla="*/ 506625 h 578540"/>
                <a:gd name="connsiteX101" fmla="*/ 534839 w 579692"/>
                <a:gd name="connsiteY101" fmla="*/ 506625 h 578540"/>
                <a:gd name="connsiteX102" fmla="*/ 534839 w 579692"/>
                <a:gd name="connsiteY102" fmla="*/ 225751 h 578540"/>
                <a:gd name="connsiteX103" fmla="*/ 507655 w 579692"/>
                <a:gd name="connsiteY103" fmla="*/ 198613 h 578540"/>
                <a:gd name="connsiteX104" fmla="*/ 470957 w 579692"/>
                <a:gd name="connsiteY104" fmla="*/ 198613 h 578540"/>
                <a:gd name="connsiteX105" fmla="*/ 470957 w 579692"/>
                <a:gd name="connsiteY105" fmla="*/ 216931 h 578540"/>
                <a:gd name="connsiteX106" fmla="*/ 507655 w 579692"/>
                <a:gd name="connsiteY106" fmla="*/ 216931 h 578540"/>
                <a:gd name="connsiteX107" fmla="*/ 516490 w 579692"/>
                <a:gd name="connsiteY107" fmla="*/ 225751 h 578540"/>
                <a:gd name="connsiteX108" fmla="*/ 516490 w 579692"/>
                <a:gd name="connsiteY108" fmla="*/ 479488 h 578540"/>
                <a:gd name="connsiteX109" fmla="*/ 507655 w 579692"/>
                <a:gd name="connsiteY109" fmla="*/ 488307 h 578540"/>
                <a:gd name="connsiteX110" fmla="*/ 72716 w 579692"/>
                <a:gd name="connsiteY110" fmla="*/ 488307 h 578540"/>
                <a:gd name="connsiteX111" fmla="*/ 63202 w 579692"/>
                <a:gd name="connsiteY111" fmla="*/ 479488 h 578540"/>
                <a:gd name="connsiteX112" fmla="*/ 63202 w 579692"/>
                <a:gd name="connsiteY112" fmla="*/ 225751 h 578540"/>
                <a:gd name="connsiteX113" fmla="*/ 72716 w 579692"/>
                <a:gd name="connsiteY113" fmla="*/ 216931 h 578540"/>
                <a:gd name="connsiteX114" fmla="*/ 380572 w 579692"/>
                <a:gd name="connsiteY114" fmla="*/ 216931 h 578540"/>
                <a:gd name="connsiteX115" fmla="*/ 380572 w 579692"/>
                <a:gd name="connsiteY115" fmla="*/ 198613 h 578540"/>
                <a:gd name="connsiteX116" fmla="*/ 426104 w 579692"/>
                <a:gd name="connsiteY116" fmla="*/ 126698 h 578540"/>
                <a:gd name="connsiteX117" fmla="*/ 416590 w 579692"/>
                <a:gd name="connsiteY117" fmla="*/ 135518 h 578540"/>
                <a:gd name="connsiteX118" fmla="*/ 426104 w 579692"/>
                <a:gd name="connsiteY118" fmla="*/ 144338 h 578540"/>
                <a:gd name="connsiteX119" fmla="*/ 434939 w 579692"/>
                <a:gd name="connsiteY119" fmla="*/ 135518 h 578540"/>
                <a:gd name="connsiteX120" fmla="*/ 426104 w 579692"/>
                <a:gd name="connsiteY120" fmla="*/ 126698 h 578540"/>
                <a:gd name="connsiteX121" fmla="*/ 217469 w 579692"/>
                <a:gd name="connsiteY121" fmla="*/ 84635 h 578540"/>
                <a:gd name="connsiteX122" fmla="*/ 217469 w 579692"/>
                <a:gd name="connsiteY122" fmla="*/ 180974 h 578540"/>
                <a:gd name="connsiteX123" fmla="*/ 362223 w 579692"/>
                <a:gd name="connsiteY123" fmla="*/ 180974 h 578540"/>
                <a:gd name="connsiteX124" fmla="*/ 362223 w 579692"/>
                <a:gd name="connsiteY124" fmla="*/ 84635 h 578540"/>
                <a:gd name="connsiteX125" fmla="*/ 292904 w 579692"/>
                <a:gd name="connsiteY125" fmla="*/ 107702 h 578540"/>
                <a:gd name="connsiteX126" fmla="*/ 290186 w 579692"/>
                <a:gd name="connsiteY126" fmla="*/ 108381 h 578540"/>
                <a:gd name="connsiteX127" fmla="*/ 286788 w 579692"/>
                <a:gd name="connsiteY127" fmla="*/ 107702 h 578540"/>
                <a:gd name="connsiteX128" fmla="*/ 290186 w 579692"/>
                <a:gd name="connsiteY128" fmla="*/ 18148 h 578540"/>
                <a:gd name="connsiteX129" fmla="*/ 182810 w 579692"/>
                <a:gd name="connsiteY129" fmla="*/ 54105 h 578540"/>
                <a:gd name="connsiteX130" fmla="*/ 290186 w 579692"/>
                <a:gd name="connsiteY130" fmla="*/ 90063 h 578540"/>
                <a:gd name="connsiteX131" fmla="*/ 397561 w 579692"/>
                <a:gd name="connsiteY131" fmla="*/ 54105 h 578540"/>
                <a:gd name="connsiteX132" fmla="*/ 286788 w 579692"/>
                <a:gd name="connsiteY132" fmla="*/ 508 h 578540"/>
                <a:gd name="connsiteX133" fmla="*/ 292904 w 579692"/>
                <a:gd name="connsiteY133" fmla="*/ 508 h 578540"/>
                <a:gd name="connsiteX134" fmla="*/ 428823 w 579692"/>
                <a:gd name="connsiteY134" fmla="*/ 45286 h 578540"/>
                <a:gd name="connsiteX135" fmla="*/ 434939 w 579692"/>
                <a:gd name="connsiteY135" fmla="*/ 54105 h 578540"/>
                <a:gd name="connsiteX136" fmla="*/ 434939 w 579692"/>
                <a:gd name="connsiteY136" fmla="*/ 109737 h 578540"/>
                <a:gd name="connsiteX137" fmla="*/ 453288 w 579692"/>
                <a:gd name="connsiteY137" fmla="*/ 135518 h 578540"/>
                <a:gd name="connsiteX138" fmla="*/ 426104 w 579692"/>
                <a:gd name="connsiteY138" fmla="*/ 162656 h 578540"/>
                <a:gd name="connsiteX139" fmla="*/ 398921 w 579692"/>
                <a:gd name="connsiteY139" fmla="*/ 135518 h 578540"/>
                <a:gd name="connsiteX140" fmla="*/ 416590 w 579692"/>
                <a:gd name="connsiteY140" fmla="*/ 109737 h 578540"/>
                <a:gd name="connsiteX141" fmla="*/ 416590 w 579692"/>
                <a:gd name="connsiteY141" fmla="*/ 66996 h 578540"/>
                <a:gd name="connsiteX142" fmla="*/ 380572 w 579692"/>
                <a:gd name="connsiteY142" fmla="*/ 78529 h 578540"/>
                <a:gd name="connsiteX143" fmla="*/ 380572 w 579692"/>
                <a:gd name="connsiteY143" fmla="*/ 180974 h 578540"/>
                <a:gd name="connsiteX144" fmla="*/ 389406 w 579692"/>
                <a:gd name="connsiteY144" fmla="*/ 180974 h 578540"/>
                <a:gd name="connsiteX145" fmla="*/ 462123 w 579692"/>
                <a:gd name="connsiteY145" fmla="*/ 180974 h 578540"/>
                <a:gd name="connsiteX146" fmla="*/ 507655 w 579692"/>
                <a:gd name="connsiteY146" fmla="*/ 180974 h 578540"/>
                <a:gd name="connsiteX147" fmla="*/ 552508 w 579692"/>
                <a:gd name="connsiteY147" fmla="*/ 225751 h 578540"/>
                <a:gd name="connsiteX148" fmla="*/ 552508 w 579692"/>
                <a:gd name="connsiteY148" fmla="*/ 506625 h 578540"/>
                <a:gd name="connsiteX149" fmla="*/ 570857 w 579692"/>
                <a:gd name="connsiteY149" fmla="*/ 506625 h 578540"/>
                <a:gd name="connsiteX150" fmla="*/ 579692 w 579692"/>
                <a:gd name="connsiteY150" fmla="*/ 515445 h 578540"/>
                <a:gd name="connsiteX151" fmla="*/ 516490 w 579692"/>
                <a:gd name="connsiteY151" fmla="*/ 578540 h 578540"/>
                <a:gd name="connsiteX152" fmla="*/ 63202 w 579692"/>
                <a:gd name="connsiteY152" fmla="*/ 578540 h 578540"/>
                <a:gd name="connsiteX153" fmla="*/ 0 w 579692"/>
                <a:gd name="connsiteY153" fmla="*/ 515445 h 578540"/>
                <a:gd name="connsiteX154" fmla="*/ 8835 w 579692"/>
                <a:gd name="connsiteY154" fmla="*/ 506625 h 578540"/>
                <a:gd name="connsiteX155" fmla="*/ 27184 w 579692"/>
                <a:gd name="connsiteY155" fmla="*/ 506625 h 578540"/>
                <a:gd name="connsiteX156" fmla="*/ 27184 w 579692"/>
                <a:gd name="connsiteY156" fmla="*/ 225751 h 578540"/>
                <a:gd name="connsiteX157" fmla="*/ 72716 w 579692"/>
                <a:gd name="connsiteY157" fmla="*/ 180974 h 578540"/>
                <a:gd name="connsiteX158" fmla="*/ 199120 w 579692"/>
                <a:gd name="connsiteY158" fmla="*/ 180974 h 578540"/>
                <a:gd name="connsiteX159" fmla="*/ 199120 w 579692"/>
                <a:gd name="connsiteY159" fmla="*/ 78529 h 578540"/>
                <a:gd name="connsiteX160" fmla="*/ 150869 w 579692"/>
                <a:gd name="connsiteY160" fmla="*/ 62925 h 578540"/>
                <a:gd name="connsiteX161" fmla="*/ 144753 w 579692"/>
                <a:gd name="connsiteY161" fmla="*/ 54105 h 578540"/>
                <a:gd name="connsiteX162" fmla="*/ 150869 w 579692"/>
                <a:gd name="connsiteY162" fmla="*/ 45286 h 57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79692" h="578540">
                  <a:moveTo>
                    <a:pt x="19029" y="524265"/>
                  </a:moveTo>
                  <a:cubicBezTo>
                    <a:pt x="23106" y="545296"/>
                    <a:pt x="41455" y="560901"/>
                    <a:pt x="63202" y="560901"/>
                  </a:cubicBezTo>
                  <a:lnTo>
                    <a:pt x="516490" y="560901"/>
                  </a:lnTo>
                  <a:cubicBezTo>
                    <a:pt x="538237" y="560901"/>
                    <a:pt x="556586" y="545296"/>
                    <a:pt x="560663" y="524265"/>
                  </a:cubicBezTo>
                  <a:lnTo>
                    <a:pt x="543674" y="524265"/>
                  </a:lnTo>
                  <a:lnTo>
                    <a:pt x="36018" y="524265"/>
                  </a:lnTo>
                  <a:close/>
                  <a:moveTo>
                    <a:pt x="371701" y="434026"/>
                  </a:moveTo>
                  <a:lnTo>
                    <a:pt x="480441" y="434026"/>
                  </a:lnTo>
                  <a:lnTo>
                    <a:pt x="480441" y="452349"/>
                  </a:lnTo>
                  <a:lnTo>
                    <a:pt x="371701" y="452349"/>
                  </a:lnTo>
                  <a:close/>
                  <a:moveTo>
                    <a:pt x="371701" y="398143"/>
                  </a:moveTo>
                  <a:lnTo>
                    <a:pt x="480441" y="398143"/>
                  </a:lnTo>
                  <a:lnTo>
                    <a:pt x="480441" y="415703"/>
                  </a:lnTo>
                  <a:lnTo>
                    <a:pt x="371701" y="415703"/>
                  </a:lnTo>
                  <a:close/>
                  <a:moveTo>
                    <a:pt x="371701" y="361496"/>
                  </a:moveTo>
                  <a:lnTo>
                    <a:pt x="480441" y="361496"/>
                  </a:lnTo>
                  <a:lnTo>
                    <a:pt x="480441" y="379819"/>
                  </a:lnTo>
                  <a:lnTo>
                    <a:pt x="371701" y="379819"/>
                  </a:lnTo>
                  <a:close/>
                  <a:moveTo>
                    <a:pt x="217486" y="358064"/>
                  </a:moveTo>
                  <a:lnTo>
                    <a:pt x="217486" y="383144"/>
                  </a:lnTo>
                  <a:lnTo>
                    <a:pt x="242605" y="370943"/>
                  </a:lnTo>
                  <a:close/>
                  <a:moveTo>
                    <a:pt x="203909" y="335695"/>
                  </a:moveTo>
                  <a:cubicBezTo>
                    <a:pt x="206625" y="334339"/>
                    <a:pt x="209340" y="334339"/>
                    <a:pt x="212734" y="335695"/>
                  </a:cubicBezTo>
                  <a:lnTo>
                    <a:pt x="267044" y="362809"/>
                  </a:lnTo>
                  <a:cubicBezTo>
                    <a:pt x="269759" y="364164"/>
                    <a:pt x="271796" y="367554"/>
                    <a:pt x="271796" y="370943"/>
                  </a:cubicBezTo>
                  <a:cubicBezTo>
                    <a:pt x="271796" y="374332"/>
                    <a:pt x="269759" y="377044"/>
                    <a:pt x="267044" y="379077"/>
                  </a:cubicBezTo>
                  <a:lnTo>
                    <a:pt x="212734" y="406191"/>
                  </a:lnTo>
                  <a:cubicBezTo>
                    <a:pt x="211377" y="406869"/>
                    <a:pt x="210019" y="406869"/>
                    <a:pt x="208661" y="406869"/>
                  </a:cubicBezTo>
                  <a:cubicBezTo>
                    <a:pt x="206625" y="406869"/>
                    <a:pt x="205267" y="406191"/>
                    <a:pt x="203909" y="405513"/>
                  </a:cubicBezTo>
                  <a:cubicBezTo>
                    <a:pt x="201194" y="404158"/>
                    <a:pt x="199157" y="400768"/>
                    <a:pt x="199157" y="398057"/>
                  </a:cubicBezTo>
                  <a:lnTo>
                    <a:pt x="199157" y="343829"/>
                  </a:lnTo>
                  <a:cubicBezTo>
                    <a:pt x="199157" y="340440"/>
                    <a:pt x="201194" y="337728"/>
                    <a:pt x="203909" y="335695"/>
                  </a:cubicBezTo>
                  <a:close/>
                  <a:moveTo>
                    <a:pt x="462118" y="325504"/>
                  </a:moveTo>
                  <a:lnTo>
                    <a:pt x="480441" y="325504"/>
                  </a:lnTo>
                  <a:lnTo>
                    <a:pt x="480441" y="343827"/>
                  </a:lnTo>
                  <a:lnTo>
                    <a:pt x="462118" y="343827"/>
                  </a:lnTo>
                  <a:close/>
                  <a:moveTo>
                    <a:pt x="426125" y="325504"/>
                  </a:moveTo>
                  <a:lnTo>
                    <a:pt x="443794" y="325504"/>
                  </a:lnTo>
                  <a:lnTo>
                    <a:pt x="443794" y="343827"/>
                  </a:lnTo>
                  <a:lnTo>
                    <a:pt x="426125" y="343827"/>
                  </a:lnTo>
                  <a:close/>
                  <a:moveTo>
                    <a:pt x="371701" y="325504"/>
                  </a:moveTo>
                  <a:lnTo>
                    <a:pt x="407693" y="325504"/>
                  </a:lnTo>
                  <a:lnTo>
                    <a:pt x="407693" y="343827"/>
                  </a:lnTo>
                  <a:lnTo>
                    <a:pt x="371701" y="343827"/>
                  </a:lnTo>
                  <a:close/>
                  <a:moveTo>
                    <a:pt x="127088" y="307153"/>
                  </a:moveTo>
                  <a:lnTo>
                    <a:pt x="127088" y="434030"/>
                  </a:lnTo>
                  <a:lnTo>
                    <a:pt x="335030" y="434030"/>
                  </a:lnTo>
                  <a:lnTo>
                    <a:pt x="335030" y="307153"/>
                  </a:lnTo>
                  <a:close/>
                  <a:moveTo>
                    <a:pt x="117574" y="289512"/>
                  </a:moveTo>
                  <a:lnTo>
                    <a:pt x="344544" y="289512"/>
                  </a:lnTo>
                  <a:cubicBezTo>
                    <a:pt x="349301" y="289512"/>
                    <a:pt x="353378" y="293583"/>
                    <a:pt x="353378" y="298332"/>
                  </a:cubicBezTo>
                  <a:lnTo>
                    <a:pt x="353378" y="442850"/>
                  </a:lnTo>
                  <a:cubicBezTo>
                    <a:pt x="353378" y="448278"/>
                    <a:pt x="349301" y="452349"/>
                    <a:pt x="344544" y="452349"/>
                  </a:cubicBezTo>
                  <a:lnTo>
                    <a:pt x="117574" y="452349"/>
                  </a:lnTo>
                  <a:cubicBezTo>
                    <a:pt x="112817" y="452349"/>
                    <a:pt x="108740" y="448278"/>
                    <a:pt x="108740" y="442850"/>
                  </a:cubicBezTo>
                  <a:lnTo>
                    <a:pt x="108740" y="298332"/>
                  </a:lnTo>
                  <a:cubicBezTo>
                    <a:pt x="108740" y="293583"/>
                    <a:pt x="112817" y="289512"/>
                    <a:pt x="117574" y="289512"/>
                  </a:cubicBezTo>
                  <a:close/>
                  <a:moveTo>
                    <a:pt x="298953" y="252866"/>
                  </a:moveTo>
                  <a:lnTo>
                    <a:pt x="353378" y="252866"/>
                  </a:lnTo>
                  <a:lnTo>
                    <a:pt x="353378" y="271189"/>
                  </a:lnTo>
                  <a:lnTo>
                    <a:pt x="298953" y="271189"/>
                  </a:lnTo>
                  <a:close/>
                  <a:moveTo>
                    <a:pt x="262961" y="252866"/>
                  </a:moveTo>
                  <a:lnTo>
                    <a:pt x="280630" y="252866"/>
                  </a:lnTo>
                  <a:lnTo>
                    <a:pt x="280630" y="271189"/>
                  </a:lnTo>
                  <a:lnTo>
                    <a:pt x="262961" y="271189"/>
                  </a:lnTo>
                  <a:close/>
                  <a:moveTo>
                    <a:pt x="226314" y="252866"/>
                  </a:moveTo>
                  <a:lnTo>
                    <a:pt x="244637" y="252866"/>
                  </a:lnTo>
                  <a:lnTo>
                    <a:pt x="244637" y="271189"/>
                  </a:lnTo>
                  <a:lnTo>
                    <a:pt x="226314" y="271189"/>
                  </a:lnTo>
                  <a:close/>
                  <a:moveTo>
                    <a:pt x="190322" y="252866"/>
                  </a:moveTo>
                  <a:lnTo>
                    <a:pt x="208645" y="252866"/>
                  </a:lnTo>
                  <a:lnTo>
                    <a:pt x="208645" y="271189"/>
                  </a:lnTo>
                  <a:lnTo>
                    <a:pt x="190322" y="271189"/>
                  </a:lnTo>
                  <a:close/>
                  <a:moveTo>
                    <a:pt x="108740" y="252866"/>
                  </a:moveTo>
                  <a:lnTo>
                    <a:pt x="171890" y="252866"/>
                  </a:lnTo>
                  <a:lnTo>
                    <a:pt x="171890" y="271189"/>
                  </a:lnTo>
                  <a:lnTo>
                    <a:pt x="108740" y="271189"/>
                  </a:lnTo>
                  <a:close/>
                  <a:moveTo>
                    <a:pt x="81551" y="235249"/>
                  </a:moveTo>
                  <a:lnTo>
                    <a:pt x="81551" y="469989"/>
                  </a:lnTo>
                  <a:lnTo>
                    <a:pt x="498141" y="469989"/>
                  </a:lnTo>
                  <a:lnTo>
                    <a:pt x="498141" y="235249"/>
                  </a:lnTo>
                  <a:lnTo>
                    <a:pt x="470957" y="235249"/>
                  </a:lnTo>
                  <a:lnTo>
                    <a:pt x="470957" y="289524"/>
                  </a:lnTo>
                  <a:cubicBezTo>
                    <a:pt x="470957" y="292238"/>
                    <a:pt x="469598" y="295630"/>
                    <a:pt x="466880" y="296987"/>
                  </a:cubicBezTo>
                  <a:cubicBezTo>
                    <a:pt x="465521" y="297666"/>
                    <a:pt x="463482" y="298344"/>
                    <a:pt x="462123" y="298344"/>
                  </a:cubicBezTo>
                  <a:cubicBezTo>
                    <a:pt x="460763" y="298344"/>
                    <a:pt x="459404" y="298344"/>
                    <a:pt x="458045" y="297666"/>
                  </a:cubicBezTo>
                  <a:lnTo>
                    <a:pt x="426104" y="281383"/>
                  </a:lnTo>
                  <a:lnTo>
                    <a:pt x="393484" y="297666"/>
                  </a:lnTo>
                  <a:cubicBezTo>
                    <a:pt x="390765" y="299022"/>
                    <a:pt x="387367" y="298344"/>
                    <a:pt x="384649" y="296987"/>
                  </a:cubicBezTo>
                  <a:cubicBezTo>
                    <a:pt x="381931" y="295630"/>
                    <a:pt x="380572" y="292238"/>
                    <a:pt x="380572" y="289524"/>
                  </a:cubicBezTo>
                  <a:lnTo>
                    <a:pt x="380572" y="235249"/>
                  </a:lnTo>
                  <a:close/>
                  <a:moveTo>
                    <a:pt x="398921" y="198613"/>
                  </a:moveTo>
                  <a:lnTo>
                    <a:pt x="398921" y="274599"/>
                  </a:lnTo>
                  <a:lnTo>
                    <a:pt x="422027" y="263065"/>
                  </a:lnTo>
                  <a:cubicBezTo>
                    <a:pt x="423386" y="262387"/>
                    <a:pt x="424745" y="262387"/>
                    <a:pt x="426104" y="262387"/>
                  </a:cubicBezTo>
                  <a:cubicBezTo>
                    <a:pt x="427463" y="262387"/>
                    <a:pt x="428823" y="262387"/>
                    <a:pt x="430182" y="263065"/>
                  </a:cubicBezTo>
                  <a:lnTo>
                    <a:pt x="453288" y="274599"/>
                  </a:lnTo>
                  <a:lnTo>
                    <a:pt x="453288" y="198613"/>
                  </a:lnTo>
                  <a:close/>
                  <a:moveTo>
                    <a:pt x="72716" y="198613"/>
                  </a:moveTo>
                  <a:cubicBezTo>
                    <a:pt x="57765" y="198613"/>
                    <a:pt x="45533" y="210825"/>
                    <a:pt x="45533" y="225751"/>
                  </a:cubicBezTo>
                  <a:lnTo>
                    <a:pt x="45533" y="506625"/>
                  </a:lnTo>
                  <a:lnTo>
                    <a:pt x="534839" y="506625"/>
                  </a:lnTo>
                  <a:lnTo>
                    <a:pt x="534839" y="225751"/>
                  </a:lnTo>
                  <a:cubicBezTo>
                    <a:pt x="534839" y="210825"/>
                    <a:pt x="522606" y="198613"/>
                    <a:pt x="507655" y="198613"/>
                  </a:cubicBezTo>
                  <a:lnTo>
                    <a:pt x="470957" y="198613"/>
                  </a:lnTo>
                  <a:lnTo>
                    <a:pt x="470957" y="216931"/>
                  </a:lnTo>
                  <a:lnTo>
                    <a:pt x="507655" y="216931"/>
                  </a:lnTo>
                  <a:cubicBezTo>
                    <a:pt x="512412" y="216931"/>
                    <a:pt x="516490" y="221002"/>
                    <a:pt x="516490" y="225751"/>
                  </a:cubicBezTo>
                  <a:lnTo>
                    <a:pt x="516490" y="479488"/>
                  </a:lnTo>
                  <a:cubicBezTo>
                    <a:pt x="516490" y="484237"/>
                    <a:pt x="512412" y="488307"/>
                    <a:pt x="507655" y="488307"/>
                  </a:cubicBezTo>
                  <a:lnTo>
                    <a:pt x="72716" y="488307"/>
                  </a:lnTo>
                  <a:cubicBezTo>
                    <a:pt x="67280" y="488307"/>
                    <a:pt x="63202" y="484237"/>
                    <a:pt x="63202" y="479488"/>
                  </a:cubicBezTo>
                  <a:lnTo>
                    <a:pt x="63202" y="225751"/>
                  </a:lnTo>
                  <a:cubicBezTo>
                    <a:pt x="63202" y="221002"/>
                    <a:pt x="67280" y="216931"/>
                    <a:pt x="72716" y="216931"/>
                  </a:cubicBezTo>
                  <a:lnTo>
                    <a:pt x="380572" y="216931"/>
                  </a:lnTo>
                  <a:lnTo>
                    <a:pt x="380572" y="198613"/>
                  </a:lnTo>
                  <a:close/>
                  <a:moveTo>
                    <a:pt x="426104" y="126698"/>
                  </a:moveTo>
                  <a:cubicBezTo>
                    <a:pt x="420667" y="126698"/>
                    <a:pt x="416590" y="130769"/>
                    <a:pt x="416590" y="135518"/>
                  </a:cubicBezTo>
                  <a:cubicBezTo>
                    <a:pt x="416590" y="140267"/>
                    <a:pt x="420667" y="144338"/>
                    <a:pt x="426104" y="144338"/>
                  </a:cubicBezTo>
                  <a:cubicBezTo>
                    <a:pt x="430861" y="144338"/>
                    <a:pt x="434939" y="140267"/>
                    <a:pt x="434939" y="135518"/>
                  </a:cubicBezTo>
                  <a:cubicBezTo>
                    <a:pt x="434939" y="130769"/>
                    <a:pt x="430861" y="126698"/>
                    <a:pt x="426104" y="126698"/>
                  </a:cubicBezTo>
                  <a:close/>
                  <a:moveTo>
                    <a:pt x="217469" y="84635"/>
                  </a:moveTo>
                  <a:lnTo>
                    <a:pt x="217469" y="180974"/>
                  </a:lnTo>
                  <a:lnTo>
                    <a:pt x="362223" y="180974"/>
                  </a:lnTo>
                  <a:lnTo>
                    <a:pt x="362223" y="84635"/>
                  </a:lnTo>
                  <a:lnTo>
                    <a:pt x="292904" y="107702"/>
                  </a:lnTo>
                  <a:cubicBezTo>
                    <a:pt x="292225" y="108381"/>
                    <a:pt x="290865" y="108381"/>
                    <a:pt x="290186" y="108381"/>
                  </a:cubicBezTo>
                  <a:cubicBezTo>
                    <a:pt x="288827" y="108381"/>
                    <a:pt x="288147" y="108381"/>
                    <a:pt x="286788" y="107702"/>
                  </a:cubicBezTo>
                  <a:close/>
                  <a:moveTo>
                    <a:pt x="290186" y="18148"/>
                  </a:moveTo>
                  <a:lnTo>
                    <a:pt x="182810" y="54105"/>
                  </a:lnTo>
                  <a:lnTo>
                    <a:pt x="290186" y="90063"/>
                  </a:lnTo>
                  <a:lnTo>
                    <a:pt x="397561" y="54105"/>
                  </a:lnTo>
                  <a:close/>
                  <a:moveTo>
                    <a:pt x="286788" y="508"/>
                  </a:moveTo>
                  <a:cubicBezTo>
                    <a:pt x="288827" y="-170"/>
                    <a:pt x="290865" y="-170"/>
                    <a:pt x="292904" y="508"/>
                  </a:cubicBezTo>
                  <a:lnTo>
                    <a:pt x="428823" y="45286"/>
                  </a:lnTo>
                  <a:cubicBezTo>
                    <a:pt x="432221" y="46642"/>
                    <a:pt x="434939" y="50035"/>
                    <a:pt x="434939" y="54105"/>
                  </a:cubicBezTo>
                  <a:lnTo>
                    <a:pt x="434939" y="109737"/>
                  </a:lnTo>
                  <a:cubicBezTo>
                    <a:pt x="445133" y="113808"/>
                    <a:pt x="453288" y="123985"/>
                    <a:pt x="453288" y="135518"/>
                  </a:cubicBezTo>
                  <a:cubicBezTo>
                    <a:pt x="453288" y="150444"/>
                    <a:pt x="441055" y="162656"/>
                    <a:pt x="426104" y="162656"/>
                  </a:cubicBezTo>
                  <a:cubicBezTo>
                    <a:pt x="411153" y="162656"/>
                    <a:pt x="398921" y="150444"/>
                    <a:pt x="398921" y="135518"/>
                  </a:cubicBezTo>
                  <a:cubicBezTo>
                    <a:pt x="398921" y="123985"/>
                    <a:pt x="406396" y="113808"/>
                    <a:pt x="416590" y="109737"/>
                  </a:cubicBezTo>
                  <a:lnTo>
                    <a:pt x="416590" y="66996"/>
                  </a:lnTo>
                  <a:lnTo>
                    <a:pt x="380572" y="78529"/>
                  </a:lnTo>
                  <a:lnTo>
                    <a:pt x="380572" y="180974"/>
                  </a:lnTo>
                  <a:lnTo>
                    <a:pt x="389406" y="180974"/>
                  </a:lnTo>
                  <a:lnTo>
                    <a:pt x="462123" y="180974"/>
                  </a:lnTo>
                  <a:lnTo>
                    <a:pt x="507655" y="180974"/>
                  </a:lnTo>
                  <a:cubicBezTo>
                    <a:pt x="532121" y="180974"/>
                    <a:pt x="552508" y="201327"/>
                    <a:pt x="552508" y="225751"/>
                  </a:cubicBezTo>
                  <a:lnTo>
                    <a:pt x="552508" y="506625"/>
                  </a:lnTo>
                  <a:lnTo>
                    <a:pt x="570857" y="506625"/>
                  </a:lnTo>
                  <a:cubicBezTo>
                    <a:pt x="575614" y="506625"/>
                    <a:pt x="579692" y="510696"/>
                    <a:pt x="579692" y="515445"/>
                  </a:cubicBezTo>
                  <a:cubicBezTo>
                    <a:pt x="579692" y="550046"/>
                    <a:pt x="551149" y="578540"/>
                    <a:pt x="516490" y="578540"/>
                  </a:cubicBezTo>
                  <a:lnTo>
                    <a:pt x="63202" y="578540"/>
                  </a:lnTo>
                  <a:cubicBezTo>
                    <a:pt x="28543" y="578540"/>
                    <a:pt x="0" y="550046"/>
                    <a:pt x="0" y="515445"/>
                  </a:cubicBezTo>
                  <a:cubicBezTo>
                    <a:pt x="0" y="510696"/>
                    <a:pt x="4078" y="506625"/>
                    <a:pt x="8835" y="506625"/>
                  </a:cubicBezTo>
                  <a:lnTo>
                    <a:pt x="27184" y="506625"/>
                  </a:lnTo>
                  <a:lnTo>
                    <a:pt x="27184" y="225751"/>
                  </a:lnTo>
                  <a:cubicBezTo>
                    <a:pt x="27184" y="201327"/>
                    <a:pt x="47571" y="180974"/>
                    <a:pt x="72716" y="180974"/>
                  </a:cubicBezTo>
                  <a:lnTo>
                    <a:pt x="199120" y="180974"/>
                  </a:lnTo>
                  <a:lnTo>
                    <a:pt x="199120" y="78529"/>
                  </a:lnTo>
                  <a:lnTo>
                    <a:pt x="150869" y="62925"/>
                  </a:lnTo>
                  <a:cubicBezTo>
                    <a:pt x="147471" y="61568"/>
                    <a:pt x="144753" y="58176"/>
                    <a:pt x="144753" y="54105"/>
                  </a:cubicBezTo>
                  <a:cubicBezTo>
                    <a:pt x="144753" y="50035"/>
                    <a:pt x="147471" y="46642"/>
                    <a:pt x="150869" y="45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C76D3-1BCC-2649-DA0F-415B389E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密码芯片侵入式攻击的目标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D6F91-303A-6702-D19B-16011253D7F3}"/>
              </a:ext>
            </a:extLst>
          </p:cNvPr>
          <p:cNvSpPr txBox="1"/>
          <p:nvPr/>
        </p:nvSpPr>
        <p:spPr>
          <a:xfrm>
            <a:off x="541337" y="1047391"/>
            <a:ext cx="11109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恢复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密码芯片运行的过程</a:t>
            </a:r>
            <a:r>
              <a:rPr lang="zh-CN" altLang="en-US" sz="2000" dirty="0">
                <a:latin typeface="+mn-ea"/>
                <a:ea typeface="+mn-ea"/>
              </a:rPr>
              <a:t>（密码算法已知或未知都有可能）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总线监听：恢复片内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执行的代码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版图重建：恢复电路或读取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直接获取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密钥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探测</a:t>
            </a:r>
            <a:r>
              <a:rPr lang="en-US" altLang="zh-CN" sz="2000" dirty="0">
                <a:latin typeface="+mn-ea"/>
                <a:ea typeface="+mn-ea"/>
              </a:rPr>
              <a:t>EEPROM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拍照</a:t>
            </a:r>
            <a:r>
              <a:rPr lang="en-US" altLang="zh-CN" sz="2000" dirty="0">
                <a:latin typeface="+mn-ea"/>
                <a:ea typeface="+mn-ea"/>
              </a:rPr>
              <a:t>EEPROM</a:t>
            </a: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关闭密码实现的某个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防护对策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FIB</a:t>
            </a:r>
            <a:r>
              <a:rPr lang="zh-CN" altLang="en-US" sz="2000" dirty="0">
                <a:latin typeface="+mn-ea"/>
                <a:ea typeface="+mn-ea"/>
              </a:rPr>
              <a:t>攻击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……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CD23A8-0868-8758-6E74-D404E5FC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43" y="1845100"/>
            <a:ext cx="5319800" cy="39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5775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样品的准备</a:t>
            </a:r>
            <a:r>
              <a:rPr lang="en-US" altLang="zh-CN" dirty="0"/>
              <a:t>1</a:t>
            </a:r>
            <a:r>
              <a:rPr lang="zh-CN" altLang="en-US" dirty="0"/>
              <a:t>：解包装（</a:t>
            </a:r>
            <a:r>
              <a:rPr lang="en-US" altLang="zh-CN" dirty="0"/>
              <a:t>Decapsulation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47391"/>
            <a:ext cx="111093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首先采用破坏性手段得知片内晶粒（</a:t>
            </a:r>
            <a:r>
              <a:rPr lang="en-US" altLang="zh-CN" sz="2000" dirty="0">
                <a:latin typeface="+mn-ea"/>
                <a:ea typeface="+mn-ea"/>
              </a:rPr>
              <a:t>Chip Die</a:t>
            </a:r>
            <a:r>
              <a:rPr lang="zh-CN" altLang="en-US" sz="2000" dirty="0">
                <a:latin typeface="+mn-ea"/>
                <a:ea typeface="+mn-ea"/>
              </a:rPr>
              <a:t>）的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大致位置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随后用电钻在芯片外壳上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钻个浅坑</a:t>
            </a:r>
            <a:r>
              <a:rPr lang="zh-CN" altLang="en-US" sz="2000" dirty="0">
                <a:latin typeface="+mn-ea"/>
                <a:ea typeface="+mn-ea"/>
              </a:rPr>
              <a:t>，用以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滴入酸液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酸液腐蚀的残留物进行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超声波处理</a:t>
            </a:r>
            <a:r>
              <a:rPr lang="zh-CN" altLang="en-US" sz="2000" dirty="0">
                <a:latin typeface="+mn-ea"/>
                <a:ea typeface="+mn-ea"/>
              </a:rPr>
              <a:t>，从蚀刻的塑料和芯片表面去除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用丙酮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清洗芯片</a:t>
            </a:r>
            <a:r>
              <a:rPr lang="zh-CN" altLang="en-US" sz="2000" dirty="0">
                <a:latin typeface="+mn-ea"/>
                <a:ea typeface="+mn-ea"/>
              </a:rPr>
              <a:t>，并在空气喷嘴中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干燥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954370-C522-21D1-CA7D-1CEDA00B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3" y="3694063"/>
            <a:ext cx="2508195" cy="188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9DB444-6153-2F4E-6745-8004EF5B3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269" y="3693420"/>
            <a:ext cx="2556752" cy="18845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0C0345-A2B0-4FBB-3414-8D41C1943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62" y="3693420"/>
            <a:ext cx="2508195" cy="18821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C15E00-F7D7-D189-465E-3567853F4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5904" y="1108636"/>
            <a:ext cx="2424758" cy="18484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77168F-FB9A-FDCD-BAFB-E584E24AE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698" y="3693420"/>
            <a:ext cx="2445018" cy="18891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A43933-E43E-E37C-8AD8-E1840F26932E}"/>
              </a:ext>
            </a:extLst>
          </p:cNvPr>
          <p:cNvSpPr txBox="1"/>
          <p:nvPr/>
        </p:nvSpPr>
        <p:spPr>
          <a:xfrm>
            <a:off x="1176135" y="5679982"/>
            <a:ext cx="12105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电钻工具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AFC150-AA15-64B8-E2A1-2DFEA04AAABD}"/>
              </a:ext>
            </a:extLst>
          </p:cNvPr>
          <p:cNvSpPr txBox="1"/>
          <p:nvPr/>
        </p:nvSpPr>
        <p:spPr>
          <a:xfrm>
            <a:off x="4082351" y="5679982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滴入酸液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8FD989-D75E-6AEF-1E94-7DDAA4B18633}"/>
              </a:ext>
            </a:extLst>
          </p:cNvPr>
          <p:cNvSpPr txBox="1"/>
          <p:nvPr/>
        </p:nvSpPr>
        <p:spPr>
          <a:xfrm>
            <a:off x="6860324" y="5679982"/>
            <a:ext cx="146706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超声波清洗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D9EE32-E995-021D-FE8A-EF12A13C00C1}"/>
              </a:ext>
            </a:extLst>
          </p:cNvPr>
          <p:cNvSpPr txBox="1"/>
          <p:nvPr/>
        </p:nvSpPr>
        <p:spPr>
          <a:xfrm>
            <a:off x="9063547" y="5679982"/>
            <a:ext cx="2749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完全腐蚀掉封装的芯片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40284E-AF3E-91C3-8CBC-588008374508}"/>
              </a:ext>
            </a:extLst>
          </p:cNvPr>
          <p:cNvSpPr txBox="1"/>
          <p:nvPr/>
        </p:nvSpPr>
        <p:spPr>
          <a:xfrm>
            <a:off x="9063547" y="3063038"/>
            <a:ext cx="2749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部分腐蚀掉封装的芯片</a:t>
            </a:r>
          </a:p>
        </p:txBody>
      </p:sp>
    </p:spTree>
    <p:extLst>
      <p:ext uri="{BB962C8B-B14F-4D97-AF65-F5344CB8AC3E}">
        <p14:creationId xmlns:p14="http://schemas.microsoft.com/office/powerpoint/2010/main" val="34832016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9"/>
          <p:cNvSpPr txBox="1"/>
          <p:nvPr/>
        </p:nvSpPr>
        <p:spPr bwMode="auto">
          <a:xfrm>
            <a:off x="1279525" y="2528666"/>
            <a:ext cx="1806575" cy="67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3" name="内容占位符 10"/>
          <p:cNvSpPr txBox="1"/>
          <p:nvPr/>
        </p:nvSpPr>
        <p:spPr bwMode="auto">
          <a:xfrm>
            <a:off x="1122361" y="3936012"/>
            <a:ext cx="2120900" cy="3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636039" y="994374"/>
            <a:ext cx="4329924" cy="1098506"/>
            <a:chOff x="5337036" y="1031947"/>
            <a:chExt cx="4329924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3282950" cy="798646"/>
              <a:chOff x="6384011" y="1247332"/>
              <a:chExt cx="3282950" cy="79168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3282950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芯片攻和防的对抗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636039" y="4024872"/>
            <a:ext cx="5561030" cy="1098506"/>
            <a:chOff x="5337036" y="1031947"/>
            <a:chExt cx="5561030" cy="1098506"/>
          </a:xfrm>
        </p:grpSpPr>
        <p:sp>
          <p:nvSpPr>
            <p:cNvPr id="51" name="文本框 5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密码芯片的半侵入式分析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636039" y="2004540"/>
            <a:ext cx="4740293" cy="1098506"/>
            <a:chOff x="5337036" y="1031947"/>
            <a:chExt cx="4740293" cy="1098506"/>
          </a:xfrm>
        </p:grpSpPr>
        <p:sp>
          <p:nvSpPr>
            <p:cNvPr id="56" name="文本框 5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384010" y="1248904"/>
              <a:ext cx="3693319" cy="798646"/>
              <a:chOff x="6384011" y="1247332"/>
              <a:chExt cx="3693319" cy="791687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384011" y="1247332"/>
                <a:ext cx="3693319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安全等级与攻击分类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636039" y="3014706"/>
            <a:ext cx="5150662" cy="1098506"/>
            <a:chOff x="5337036" y="1031947"/>
            <a:chExt cx="5150662" cy="1098506"/>
          </a:xfrm>
        </p:grpSpPr>
        <p:sp>
          <p:nvSpPr>
            <p:cNvPr id="61" name="文本框 60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384010" y="1248904"/>
              <a:ext cx="4103688" cy="798646"/>
              <a:chOff x="6384011" y="1247332"/>
              <a:chExt cx="4103688" cy="79168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384011" y="1247332"/>
                <a:ext cx="4103688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密码芯片的侵入式分析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469BCE-F5E5-44F9-9E61-1616BB27822E}"/>
              </a:ext>
            </a:extLst>
          </p:cNvPr>
          <p:cNvGrpSpPr/>
          <p:nvPr/>
        </p:nvGrpSpPr>
        <p:grpSpPr>
          <a:xfrm>
            <a:off x="5636039" y="5035037"/>
            <a:ext cx="5561030" cy="1098506"/>
            <a:chOff x="5337036" y="1031947"/>
            <a:chExt cx="5561030" cy="109850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4FB78D5-DB16-280E-CC68-4590B27785DF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5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49A290C-C53A-6200-8729-10BDF2683716}"/>
                </a:ext>
              </a:extLst>
            </p:cNvPr>
            <p:cNvGrpSpPr/>
            <p:nvPr/>
          </p:nvGrpSpPr>
          <p:grpSpPr>
            <a:xfrm>
              <a:off x="6384010" y="1248904"/>
              <a:ext cx="4514056" cy="798646"/>
              <a:chOff x="6384011" y="1247332"/>
              <a:chExt cx="4514056" cy="791687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9CC889-2F0A-EE72-0C9D-7B4FB18898D3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4514056" cy="536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密码芯片的非侵入式分析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D562F7-6481-C435-E4C0-6261FDEB2FF8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5757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Please Enter Your Title Here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174671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样品的准备</a:t>
            </a:r>
            <a:r>
              <a:rPr lang="en-US" altLang="zh-CN" dirty="0"/>
              <a:t>2</a:t>
            </a:r>
            <a:r>
              <a:rPr lang="zh-CN" altLang="en-US" dirty="0"/>
              <a:t>：剥层分析（</a:t>
            </a:r>
            <a:r>
              <a:rPr lang="en-US" altLang="zh-CN" dirty="0" err="1"/>
              <a:t>Deprocessing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47391"/>
            <a:ext cx="11109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目的：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去除钝化层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暴露顶部金属层</a:t>
            </a:r>
            <a:r>
              <a:rPr lang="zh-CN" altLang="en-US" sz="2000" dirty="0">
                <a:latin typeface="+mn-ea"/>
                <a:ea typeface="+mn-ea"/>
              </a:rPr>
              <a:t>以实施微探针攻击；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进入深层</a:t>
            </a:r>
            <a:r>
              <a:rPr lang="zh-CN" altLang="en-US" sz="2000" dirty="0">
                <a:latin typeface="+mn-ea"/>
                <a:ea typeface="+mn-ea"/>
              </a:rPr>
              <a:t>并观察芯片的内部结构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钝化层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：为隔绝外界环境的影响，通常在芯片加工或后续的封装工艺中，在芯片表面形成钝化层，对芯片形成保护，提高芯片的可靠性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三种方法：湿化学蚀刻、等离子体蚀刻（也称为干蚀刻）、机械抛光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使用研磨材料进行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机械抛光</a:t>
            </a:r>
            <a:r>
              <a:rPr lang="zh-CN" altLang="en-US" sz="2000" dirty="0">
                <a:latin typeface="+mn-ea"/>
                <a:ea typeface="+mn-ea"/>
              </a:rPr>
              <a:t>：这个过程很耗时，需要特殊的机器来保持表面的平面度；从检测的角度来看，使用抛光优于湿法和干法蚀刻技术的优点是能够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逐层去除</a:t>
            </a:r>
            <a:r>
              <a:rPr lang="zh-CN" altLang="en-US" sz="2000" dirty="0">
                <a:latin typeface="+mn-ea"/>
                <a:ea typeface="+mn-ea"/>
              </a:rPr>
              <a:t>，并在同一平面内查看感兴趣区域中的特征；它特别适用于采用先进平面化技术制造的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多层互连工艺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43933-E43E-E37C-8AD8-E1840F26932E}"/>
              </a:ext>
            </a:extLst>
          </p:cNvPr>
          <p:cNvSpPr txBox="1"/>
          <p:nvPr/>
        </p:nvSpPr>
        <p:spPr>
          <a:xfrm>
            <a:off x="482980" y="6113244"/>
            <a:ext cx="2810917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MC68HC705C9A</a:t>
            </a: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芯片原始表面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AFC150-AA15-64B8-E2A1-2DFEA04AAABD}"/>
              </a:ext>
            </a:extLst>
          </p:cNvPr>
          <p:cNvSpPr txBox="1"/>
          <p:nvPr/>
        </p:nvSpPr>
        <p:spPr>
          <a:xfrm>
            <a:off x="3312475" y="6113244"/>
            <a:ext cx="2810918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MC68HC705C9A</a:t>
            </a: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芯片第二层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8FD989-D75E-6AEF-1E94-7DDAA4B18633}"/>
              </a:ext>
            </a:extLst>
          </p:cNvPr>
          <p:cNvSpPr txBox="1"/>
          <p:nvPr/>
        </p:nvSpPr>
        <p:spPr>
          <a:xfrm>
            <a:off x="6066573" y="6259009"/>
            <a:ext cx="2929007" cy="41635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PIC16F76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芯片原始表面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D9EE32-E995-021D-FE8A-EF12A13C00C1}"/>
              </a:ext>
            </a:extLst>
          </p:cNvPr>
          <p:cNvSpPr txBox="1"/>
          <p:nvPr/>
        </p:nvSpPr>
        <p:spPr>
          <a:xfrm>
            <a:off x="9002446" y="6259009"/>
            <a:ext cx="2672526" cy="41635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PIC16F76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芯片第二层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4B245-B77A-E2FB-516C-423E349C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8" y="3968673"/>
            <a:ext cx="2733801" cy="2054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827D76-D43E-7747-09EC-39211D72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07" y="3968673"/>
            <a:ext cx="2745856" cy="20548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17639C-2BE0-340B-06EB-A8AE555A1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95" y="3968674"/>
            <a:ext cx="2702365" cy="205487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33375D-BEB2-1209-2655-D2CC4F9FA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074" y="3968671"/>
            <a:ext cx="2735270" cy="20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814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逆向分析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47391"/>
            <a:ext cx="111093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基于光学成像的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版图重建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对芯片的每一层，均需要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逐一剥离并拍照</a:t>
            </a:r>
            <a:r>
              <a:rPr lang="zh-CN" altLang="en-US" sz="2000" dirty="0">
                <a:latin typeface="+mn-ea"/>
                <a:ea typeface="+mn-ea"/>
              </a:rPr>
              <a:t>，获取芯片的内部结构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创建一张标准的“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网表文件</a:t>
            </a:r>
            <a:r>
              <a:rPr lang="zh-CN" altLang="en-US" sz="2000" dirty="0">
                <a:latin typeface="+mn-ea"/>
                <a:ea typeface="+mn-ea"/>
              </a:rPr>
              <a:t>”，用于模拟该芯片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提取存储器</a:t>
            </a:r>
            <a:r>
              <a:rPr lang="zh-CN" altLang="en-US" sz="2000" dirty="0">
                <a:latin typeface="+mn-ea"/>
                <a:ea typeface="+mn-ea"/>
              </a:rPr>
              <a:t>信息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直接用光学的方法提取存储器信息，仅对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特定类别</a:t>
            </a:r>
            <a:r>
              <a:rPr lang="zh-CN" altLang="en-US" sz="2000" dirty="0">
                <a:latin typeface="+mn-ea"/>
                <a:ea typeface="+mn-ea"/>
              </a:rPr>
              <a:t>的掩膜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有效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例如：左图</a:t>
            </a:r>
            <a:r>
              <a:rPr lang="en-US" altLang="zh-CN" sz="2000" dirty="0">
                <a:latin typeface="+mn-ea"/>
                <a:ea typeface="+mn-ea"/>
              </a:rPr>
              <a:t>Motorola MC68HC705P6A</a:t>
            </a:r>
            <a:r>
              <a:rPr lang="zh-CN" altLang="en-US" sz="2000" dirty="0">
                <a:latin typeface="+mn-ea"/>
                <a:ea typeface="+mn-ea"/>
              </a:rPr>
              <a:t>微控制器采用</a:t>
            </a:r>
            <a:r>
              <a:rPr lang="en-US" altLang="zh-CN" sz="2000" dirty="0">
                <a:latin typeface="+mn-ea"/>
                <a:ea typeface="+mn-ea"/>
              </a:rPr>
              <a:t>1.2µm</a:t>
            </a:r>
            <a:r>
              <a:rPr lang="zh-CN" altLang="en-US" sz="2000" dirty="0">
                <a:latin typeface="+mn-ea"/>
                <a:ea typeface="+mn-ea"/>
              </a:rPr>
              <a:t>技术的旧版本中使用的带有源层编程的</a:t>
            </a:r>
            <a:r>
              <a:rPr lang="en-US" altLang="zh-CN" sz="2000" dirty="0">
                <a:latin typeface="+mn-ea"/>
                <a:ea typeface="+mn-ea"/>
              </a:rPr>
              <a:t>NOR Mask ROM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可以在放大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500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倍的显微镜下读取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43933-E43E-E37C-8AD8-E1840F26932E}"/>
              </a:ext>
            </a:extLst>
          </p:cNvPr>
          <p:cNvSpPr txBox="1"/>
          <p:nvPr/>
        </p:nvSpPr>
        <p:spPr>
          <a:xfrm>
            <a:off x="452635" y="6073170"/>
            <a:ext cx="283122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MC68HC705P6A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的光学图像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AFC150-AA15-64B8-E2A1-2DFEA04AAABD}"/>
              </a:ext>
            </a:extLst>
          </p:cNvPr>
          <p:cNvSpPr txBox="1"/>
          <p:nvPr/>
        </p:nvSpPr>
        <p:spPr>
          <a:xfrm>
            <a:off x="3295190" y="6073170"/>
            <a:ext cx="3331360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PIC16CR57A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芯片等离子体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蚀刻后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的光学图像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8FD989-D75E-6AEF-1E94-7DDAA4B18633}"/>
              </a:ext>
            </a:extLst>
          </p:cNvPr>
          <p:cNvSpPr txBox="1"/>
          <p:nvPr/>
        </p:nvSpPr>
        <p:spPr>
          <a:xfrm>
            <a:off x="6682548" y="6073170"/>
            <a:ext cx="5153975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µPD78F9116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芯片湿法化学蚀刻之前与之后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的光学图像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E3BD44-3E0B-5AA4-9977-6F48C3A3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24" y="4224587"/>
            <a:ext cx="4890749" cy="1796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4D2851-BBC4-08B0-CDD1-BB135A15E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59" y="4176476"/>
            <a:ext cx="2446359" cy="1844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E10B6E-974F-FC86-C781-DE526498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040" y="4186046"/>
            <a:ext cx="2465661" cy="18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2921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/>
              <a:t>微探测技术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8" y="1017895"/>
            <a:ext cx="75702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微探针台五大部分：显微镜、工作台、元器件测试座、显微镜操作器、探针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无源探针尖端</a:t>
            </a:r>
            <a:r>
              <a:rPr lang="zh-CN" altLang="en-US" sz="2000" dirty="0">
                <a:latin typeface="+mn-ea"/>
                <a:ea typeface="+mn-ea"/>
              </a:rPr>
              <a:t>可用于窃听和注入信号，但由于它通常直接连接到示波器，因此具有低阻抗和高电容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有源探针尖端</a:t>
            </a:r>
            <a:r>
              <a:rPr lang="zh-CN" altLang="en-US" sz="2000" dirty="0">
                <a:latin typeface="+mn-ea"/>
                <a:ea typeface="+mn-ea"/>
              </a:rPr>
              <a:t>，在尖端末端附近有一个</a:t>
            </a:r>
            <a:r>
              <a:rPr lang="en-US" altLang="zh-CN" sz="2000" dirty="0">
                <a:latin typeface="+mn-ea"/>
                <a:ea typeface="+mn-ea"/>
              </a:rPr>
              <a:t>FET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放大器</a:t>
            </a:r>
            <a:r>
              <a:rPr lang="zh-CN" altLang="en-US" sz="2000" dirty="0">
                <a:latin typeface="+mn-ea"/>
                <a:ea typeface="+mn-ea"/>
              </a:rPr>
              <a:t>，有源尖端提供高带宽、低负载电容和高输入电阻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探针尖端具有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1µm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的精度</a:t>
            </a:r>
            <a:r>
              <a:rPr lang="zh-CN" altLang="en-US" sz="2000" dirty="0">
                <a:latin typeface="+mn-ea"/>
                <a:ea typeface="+mn-ea"/>
              </a:rPr>
              <a:t>就足以满足大多数应用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43933-E43E-E37C-8AD8-E1840F26932E}"/>
              </a:ext>
            </a:extLst>
          </p:cNvPr>
          <p:cNvSpPr txBox="1"/>
          <p:nvPr/>
        </p:nvSpPr>
        <p:spPr>
          <a:xfrm>
            <a:off x="7871294" y="6150114"/>
            <a:ext cx="4537734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Wentworth Labs MP-901</a:t>
            </a: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手动探针台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505951-8250-ED3A-AD94-76EFAADB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79" y="1504012"/>
            <a:ext cx="3429001" cy="4562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8E042C-0088-E227-A732-10C9615C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65" y="3831451"/>
            <a:ext cx="2895233" cy="2235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9B0225-F1AA-720A-88D8-3C327405B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14" y="3744277"/>
            <a:ext cx="2920475" cy="23222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6DC447-0B71-94D7-9D52-1C60828BEB75}"/>
              </a:ext>
            </a:extLst>
          </p:cNvPr>
          <p:cNvSpPr txBox="1"/>
          <p:nvPr/>
        </p:nvSpPr>
        <p:spPr>
          <a:xfrm>
            <a:off x="-411633" y="6150114"/>
            <a:ext cx="5430431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无源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有源探针尖端（</a:t>
            </a:r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Picoprobe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ST-20, T-4, 12C-4 and 18B-4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DCF8F1-1259-DA92-E813-22F0D95D50C2}"/>
              </a:ext>
            </a:extLst>
          </p:cNvPr>
          <p:cNvSpPr txBox="1"/>
          <p:nvPr/>
        </p:nvSpPr>
        <p:spPr>
          <a:xfrm>
            <a:off x="4589415" y="6150114"/>
            <a:ext cx="327447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自制有源探针尖端</a:t>
            </a:r>
          </a:p>
        </p:txBody>
      </p:sp>
    </p:spTree>
    <p:extLst>
      <p:ext uri="{BB962C8B-B14F-4D97-AF65-F5344CB8AC3E}">
        <p14:creationId xmlns:p14="http://schemas.microsoft.com/office/powerpoint/2010/main" val="166785122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3AC86-59CB-F899-0587-C075237C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zh-CN" altLang="en-US" dirty="0"/>
              <a:t>微探测辅助技术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sz="2800" dirty="0"/>
              <a:t>激光切割器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4E3C4-4C4D-D808-47E7-66180535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21" y="865388"/>
            <a:ext cx="1500423" cy="20076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C08162-DE6A-4FEF-AD79-ADCBD8E82AEA}"/>
              </a:ext>
            </a:extLst>
          </p:cNvPr>
          <p:cNvSpPr txBox="1"/>
          <p:nvPr/>
        </p:nvSpPr>
        <p:spPr>
          <a:xfrm>
            <a:off x="7674510" y="2911040"/>
            <a:ext cx="3894241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安装在显微镜上的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QuikLaze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-II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激光切割机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2A0EC0-8A97-A1F3-4BF4-C3F903005090}"/>
              </a:ext>
            </a:extLst>
          </p:cNvPr>
          <p:cNvSpPr txBox="1"/>
          <p:nvPr/>
        </p:nvSpPr>
        <p:spPr>
          <a:xfrm>
            <a:off x="541337" y="1017895"/>
            <a:ext cx="7393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芯片内顶层铝线被钝化层覆盖，需要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先去除钝化层再连接探针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最容易的方法是使用激光切割系统（不同光切不同材料）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紫外线激光</a:t>
            </a:r>
            <a:r>
              <a:rPr lang="zh-CN" altLang="en-US" sz="2000" dirty="0">
                <a:latin typeface="+mn-ea"/>
                <a:ea typeface="+mn-ea"/>
              </a:rPr>
              <a:t>用来去除聚酰亚胺或别的有机层，也可用来切割钝化层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绿激光</a:t>
            </a:r>
            <a:r>
              <a:rPr lang="zh-CN" altLang="en-US" sz="2000" dirty="0">
                <a:latin typeface="+mn-ea"/>
                <a:ea typeface="+mn-ea"/>
              </a:rPr>
              <a:t>用来切割金属线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红激光</a:t>
            </a:r>
            <a:r>
              <a:rPr lang="zh-CN" altLang="en-US" sz="2000" dirty="0">
                <a:latin typeface="+mn-ea"/>
                <a:ea typeface="+mn-ea"/>
              </a:rPr>
              <a:t>用于切割顶层金属，形成通孔来访问第二层金属层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8C3565-5FA8-2AC6-3EA3-1B3C91E0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73" y="3940392"/>
            <a:ext cx="2577215" cy="1970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610295-33D1-B6CD-3275-9EB5993FC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40" y="3940392"/>
            <a:ext cx="2654627" cy="19701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508122-3A98-6573-3473-680D5C04A5DA}"/>
              </a:ext>
            </a:extLst>
          </p:cNvPr>
          <p:cNvSpPr txBox="1"/>
          <p:nvPr/>
        </p:nvSpPr>
        <p:spPr>
          <a:xfrm>
            <a:off x="3791812" y="6010004"/>
            <a:ext cx="425788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用红外线激光切掉表面金属，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露出下一层的金属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6B1576-E129-D959-24F4-431FCA9FB9FB}"/>
              </a:ext>
            </a:extLst>
          </p:cNvPr>
          <p:cNvSpPr txBox="1"/>
          <p:nvPr/>
        </p:nvSpPr>
        <p:spPr>
          <a:xfrm>
            <a:off x="279508" y="6010004"/>
            <a:ext cx="394754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紫外线激光切掉钝化层后，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绿激光切掉金属线的照片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79804D-92CF-BF6A-A328-FF7B968C6092}"/>
              </a:ext>
            </a:extLst>
          </p:cNvPr>
          <p:cNvSpPr txBox="1"/>
          <p:nvPr/>
        </p:nvSpPr>
        <p:spPr>
          <a:xfrm>
            <a:off x="7647859" y="6010630"/>
            <a:ext cx="394754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钝化层在芯片电路各层之上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48A81-AA5B-CA3B-2C8D-BF0CE18BBA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99" y="3583230"/>
            <a:ext cx="4470128" cy="26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0999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99B1A-EEF2-3048-80FA-80BBACF4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zh-CN" altLang="en-US" dirty="0"/>
              <a:t>微探测辅助技术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sz="2800" dirty="0"/>
              <a:t>聚焦离子束（</a:t>
            </a:r>
            <a:r>
              <a:rPr lang="en-US" altLang="zh-CN" sz="2800" dirty="0"/>
              <a:t>FIB</a:t>
            </a:r>
            <a:r>
              <a:rPr lang="zh-CN" altLang="en-US" sz="2800" dirty="0"/>
              <a:t>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08347-06C7-EEF8-4591-F8C54D71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2" y="3524862"/>
            <a:ext cx="3460519" cy="2837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538324-1099-6DD8-CCD5-1F8873BB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71" y="3528759"/>
            <a:ext cx="3460519" cy="2829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82A359-8996-19C0-8D40-63F1BC74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50" y="3526046"/>
            <a:ext cx="3517196" cy="28346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D7824E-EC91-39B2-703F-3D668B627E50}"/>
              </a:ext>
            </a:extLst>
          </p:cNvPr>
          <p:cNvSpPr txBox="1"/>
          <p:nvPr/>
        </p:nvSpPr>
        <p:spPr>
          <a:xfrm>
            <a:off x="127033" y="6341843"/>
            <a:ext cx="425249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FIB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在芯片表面打孔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4E0604-CC52-DECD-E02F-C67033FF57D0}"/>
              </a:ext>
            </a:extLst>
          </p:cNvPr>
          <p:cNvSpPr txBox="1"/>
          <p:nvPr/>
        </p:nvSpPr>
        <p:spPr>
          <a:xfrm>
            <a:off x="4358046" y="6341843"/>
            <a:ext cx="342636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FIB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切割金属线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CB2979-9283-8E47-A13C-C2EA1168F706}"/>
              </a:ext>
            </a:extLst>
          </p:cNvPr>
          <p:cNvSpPr txBox="1"/>
          <p:nvPr/>
        </p:nvSpPr>
        <p:spPr>
          <a:xfrm>
            <a:off x="8262563" y="6341843"/>
            <a:ext cx="342636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FIB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制作测试点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3CF894-7229-5035-4438-D3381D3F0816}"/>
              </a:ext>
            </a:extLst>
          </p:cNvPr>
          <p:cNvSpPr txBox="1"/>
          <p:nvPr/>
        </p:nvSpPr>
        <p:spPr>
          <a:xfrm>
            <a:off x="541337" y="1017895"/>
            <a:ext cx="111475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FIB</a:t>
            </a:r>
            <a:r>
              <a:rPr lang="zh-CN" altLang="en-US" sz="2000" dirty="0">
                <a:latin typeface="+mn-ea"/>
                <a:ea typeface="+mn-ea"/>
              </a:rPr>
              <a:t>工作站包括一个真空室，内有电子枪，可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发射镓离子</a:t>
            </a:r>
            <a:r>
              <a:rPr lang="zh-CN" altLang="en-US" sz="2000" dirty="0">
                <a:latin typeface="+mn-ea"/>
                <a:ea typeface="+mn-ea"/>
              </a:rPr>
              <a:t>，加速并聚焦成直径为</a:t>
            </a:r>
            <a:r>
              <a:rPr lang="en-US" altLang="zh-CN" sz="2000" dirty="0">
                <a:latin typeface="+mn-ea"/>
                <a:ea typeface="+mn-ea"/>
              </a:rPr>
              <a:t>5-10nm</a:t>
            </a:r>
            <a:r>
              <a:rPr lang="zh-CN" altLang="en-US" sz="2000" dirty="0">
                <a:latin typeface="+mn-ea"/>
                <a:ea typeface="+mn-ea"/>
              </a:rPr>
              <a:t>的束流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增强离子束电流时，可除去芯片材料（注入碘之类的气体，可增强腐蚀率）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通过注入铂基的有机气体，可制造新的连接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使用特定气体化学成分，甚至可以沉积绝缘体，在不接触任何覆盖层的情况下与深层金属建立连接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用途</a:t>
            </a:r>
            <a:r>
              <a:rPr lang="zh-CN" altLang="en-US" sz="2000" dirty="0">
                <a:latin typeface="+mn-ea"/>
                <a:ea typeface="+mn-ea"/>
              </a:rPr>
              <a:t>：制作测试点、成像、修复电路、去除部分电路、制造新的连接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06575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8BC60-0CA2-B5EA-7556-02B4D902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sz="2800" dirty="0"/>
              <a:t>芯片篡改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FFC8F8A-9292-6AC9-297D-83B9ECDA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91" y="3429000"/>
            <a:ext cx="3221421" cy="241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67A7C6-C1C5-FBB2-24B0-701DC636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216" y="3429000"/>
            <a:ext cx="3177663" cy="2412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31D0109-EFDF-AEFB-3EB0-DF06EBD83019}"/>
              </a:ext>
            </a:extLst>
          </p:cNvPr>
          <p:cNvSpPr txBox="1"/>
          <p:nvPr/>
        </p:nvSpPr>
        <p:spPr>
          <a:xfrm>
            <a:off x="235414" y="5958826"/>
            <a:ext cx="6493372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切掉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PIC12C508A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某根金属线来屏蔽掉安全保护系统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D84DEA-AAC1-CFBD-D176-371E7FE1E734}"/>
              </a:ext>
            </a:extLst>
          </p:cNvPr>
          <p:cNvSpPr txBox="1"/>
          <p:nvPr/>
        </p:nvSpPr>
        <p:spPr>
          <a:xfrm>
            <a:off x="5096830" y="5944041"/>
            <a:ext cx="6906436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用激光切割器破坏掉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PIC16F628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熔丝控制电路来屏蔽掉安全保护系统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2174A2-4939-8DBE-34B7-B8A470A28888}"/>
              </a:ext>
            </a:extLst>
          </p:cNvPr>
          <p:cNvSpPr txBox="1"/>
          <p:nvPr/>
        </p:nvSpPr>
        <p:spPr>
          <a:xfrm>
            <a:off x="541337" y="1028343"/>
            <a:ext cx="1114759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芯片篡改通常需要首先进行详尽的逆向工程，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找到可以攻击的点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有时候可以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主动破坏</a:t>
            </a:r>
            <a:r>
              <a:rPr lang="zh-CN" altLang="en-US" sz="2000" dirty="0">
                <a:latin typeface="+mn-ea"/>
                <a:ea typeface="+mn-ea"/>
              </a:rPr>
              <a:t>掉其内部的金属互连线，或者破坏掉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控制电路</a:t>
            </a:r>
            <a:r>
              <a:rPr lang="zh-CN" altLang="en-US" sz="2000" dirty="0">
                <a:latin typeface="+mn-ea"/>
                <a:ea typeface="+mn-ea"/>
              </a:rPr>
              <a:t>，来屏蔽掉安全保护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FIB</a:t>
            </a:r>
            <a:r>
              <a:rPr lang="zh-CN" altLang="en-US" sz="2000" dirty="0">
                <a:latin typeface="+mn-ea"/>
                <a:ea typeface="+mn-ea"/>
              </a:rPr>
              <a:t>技术很容易将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传输安全保护状态的金属线</a:t>
            </a:r>
            <a:r>
              <a:rPr lang="zh-CN" altLang="en-US" sz="2000" dirty="0">
                <a:latin typeface="+mn-ea"/>
                <a:ea typeface="+mn-ea"/>
              </a:rPr>
              <a:t>连到地上或者电源上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但是，对于埋在芯片内部的金属线就无能为力了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40249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554293" y="989413"/>
            <a:ext cx="11083413" cy="1689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2010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年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月，美国前军事安全专家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Christopher </a:t>
            </a:r>
            <a:r>
              <a:rPr lang="en-US" altLang="zh-CN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Tarnovsky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发现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英飞凌的</a:t>
            </a:r>
            <a:r>
              <a:rPr lang="en-US" altLang="zh-CN" b="1" dirty="0">
                <a:solidFill>
                  <a:srgbClr val="C00000"/>
                </a:solidFill>
                <a:latin typeface="Arial"/>
                <a:ea typeface="微软雅黑"/>
              </a:rPr>
              <a:t>SLE66 CL PE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芯片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存在一个安全漏洞，并展示了其破解成果。该芯片用于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微软</a:t>
            </a:r>
            <a:r>
              <a:rPr lang="en-US" altLang="zh-CN" b="1" dirty="0">
                <a:solidFill>
                  <a:srgbClr val="C00000"/>
                </a:solidFill>
                <a:latin typeface="Arial"/>
                <a:ea typeface="微软雅黑"/>
              </a:rPr>
              <a:t>X-BOX 360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可信平台</a:t>
            </a:r>
            <a:endParaRPr lang="en-US" altLang="zh-CN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该芯片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通过了</a:t>
            </a:r>
            <a:r>
              <a:rPr lang="en-US" altLang="zh-CN" b="1" dirty="0">
                <a:solidFill>
                  <a:srgbClr val="C00000"/>
                </a:solidFill>
                <a:latin typeface="Arial"/>
                <a:ea typeface="微软雅黑"/>
              </a:rPr>
              <a:t>CC EAL5+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安全认证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，准备工作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年，实验设备共花费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20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万美元，实验为期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6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个月，耗费用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300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颗样片</a:t>
            </a:r>
            <a:endParaRPr lang="en-US" altLang="zh-CN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3" name="Picture 5" descr="英飞凌破解7">
            <a:extLst>
              <a:ext uri="{FF2B5EF4-FFF2-40B4-BE49-F238E27FC236}">
                <a16:creationId xmlns:a16="http://schemas.microsoft.com/office/drawing/2014/main" id="{0BD521B2-5A7D-93B7-10B4-C4B4AA57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466753"/>
            <a:ext cx="399573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英飞凌破解5">
            <a:extLst>
              <a:ext uri="{FF2B5EF4-FFF2-40B4-BE49-F238E27FC236}">
                <a16:creationId xmlns:a16="http://schemas.microsoft.com/office/drawing/2014/main" id="{68FAAC93-1AF2-A5B7-B86F-21A69407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09" y="3460946"/>
            <a:ext cx="3994471" cy="237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A9EEB1-54B4-63BB-5A91-AE335796CA21}"/>
              </a:ext>
            </a:extLst>
          </p:cNvPr>
          <p:cNvSpPr/>
          <p:nvPr/>
        </p:nvSpPr>
        <p:spPr>
          <a:xfrm>
            <a:off x="1847850" y="3025536"/>
            <a:ext cx="357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defRPr/>
            </a:pP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第一步：去封装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5AFE4549-6FEB-3F83-4CE7-810E17C9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025536"/>
            <a:ext cx="3960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/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第二步：初步检查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1FE97A12-F9DA-CAB7-95AF-21BFC5B2E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9" y="5852664"/>
            <a:ext cx="2232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表面网格显微结构</a:t>
            </a: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FD19C806-1934-7A2F-425E-3FFA7923B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5852664"/>
            <a:ext cx="2089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芯片去封装照片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571587-25EC-3DCD-8F5A-EC30F2F8CF8A}"/>
              </a:ext>
            </a:extLst>
          </p:cNvPr>
          <p:cNvSpPr txBox="1"/>
          <p:nvPr/>
        </p:nvSpPr>
        <p:spPr>
          <a:xfrm>
            <a:off x="3704966" y="6381329"/>
            <a:ext cx="8057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C.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Tarnovsky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. Deconstructing a ‘Secure’ Processor. </a:t>
            </a:r>
            <a:r>
              <a:rPr lang="en-US" altLang="zh-CN" sz="14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BlackHat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 2010.</a:t>
            </a:r>
            <a:endParaRPr lang="en-US" altLang="zh-CN" sz="1400" b="1" kern="100" spc="1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14625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5426267" y="3721522"/>
            <a:ext cx="5354117" cy="2335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使用显微镜进行器件分析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如果芯片表面存在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网格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，需设法去除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了解压焊块功能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根据公开文档对电路各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分块进行命名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从存储器分析</a:t>
            </a:r>
            <a:r>
              <a:rPr lang="zh-CN" altLang="en-US" b="1" spc="300" dirty="0">
                <a:solidFill>
                  <a:srgbClr val="C00000"/>
                </a:solidFill>
                <a:latin typeface="Arial"/>
                <a:ea typeface="微软雅黑"/>
              </a:rPr>
              <a:t>数据总线</a:t>
            </a:r>
            <a:r>
              <a:rPr lang="zh-CN" altLang="en-US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走线</a:t>
            </a:r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D9E6ECCE-8383-FF23-6CF1-AAB9C0FE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80" y="1038815"/>
            <a:ext cx="457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第三步：元器件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电路识别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53E3F96-C1B5-EFED-0E64-AA717F7BEF52}"/>
              </a:ext>
            </a:extLst>
          </p:cNvPr>
          <p:cNvGrpSpPr/>
          <p:nvPr/>
        </p:nvGrpSpPr>
        <p:grpSpPr>
          <a:xfrm>
            <a:off x="4452899" y="901771"/>
            <a:ext cx="3959978" cy="2493129"/>
            <a:chOff x="5627621" y="1817060"/>
            <a:chExt cx="5797805" cy="365019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B602A9AB-9C98-5189-B8EF-F40A3F9FA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7621" y="5030688"/>
              <a:ext cx="5797805" cy="436562"/>
            </a:xfrm>
            <a:prstGeom prst="rect">
              <a:avLst/>
            </a:prstGeom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zh-CN" altLang="en-US" b="1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压焊块带有滤波电路，防止电压毛刺</a:t>
              </a:r>
            </a:p>
          </p:txBody>
        </p:sp>
        <p:pic>
          <p:nvPicPr>
            <p:cNvPr id="12" name="Picture 4" descr="英飞凌破解1">
              <a:extLst>
                <a:ext uri="{FF2B5EF4-FFF2-40B4-BE49-F238E27FC236}">
                  <a16:creationId xmlns:a16="http://schemas.microsoft.com/office/drawing/2014/main" id="{41E78B0E-56E9-13EF-3FFB-89B99902B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971" y="1817060"/>
              <a:ext cx="3409096" cy="3192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D22854E7-89DA-9927-D875-219F0062D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556" y="3122798"/>
              <a:ext cx="258523" cy="3092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0157EE92-8CAC-0D29-E18D-43B5E8D3D6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3806" y="3484357"/>
              <a:ext cx="429925" cy="164975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21">
            <a:extLst>
              <a:ext uri="{FF2B5EF4-FFF2-40B4-BE49-F238E27FC236}">
                <a16:creationId xmlns:a16="http://schemas.microsoft.com/office/drawing/2014/main" id="{47FD3151-3692-9FE8-D0B2-8E714E2DC135}"/>
              </a:ext>
            </a:extLst>
          </p:cNvPr>
          <p:cNvGrpSpPr>
            <a:grpSpLocks/>
          </p:cNvGrpSpPr>
          <p:nvPr/>
        </p:nvGrpSpPr>
        <p:grpSpPr bwMode="auto">
          <a:xfrm>
            <a:off x="1001652" y="1714617"/>
            <a:ext cx="3219131" cy="1902376"/>
            <a:chOff x="395536" y="3717032"/>
            <a:chExt cx="4283712" cy="2532509"/>
          </a:xfrm>
        </p:grpSpPr>
        <p:pic>
          <p:nvPicPr>
            <p:cNvPr id="17" name="Picture 5" descr="英飞凌破解8">
              <a:extLst>
                <a:ext uri="{FF2B5EF4-FFF2-40B4-BE49-F238E27FC236}">
                  <a16:creationId xmlns:a16="http://schemas.microsoft.com/office/drawing/2014/main" id="{8623B080-ABB4-225A-4C49-3F1A8B0CE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717032"/>
              <a:ext cx="4283712" cy="253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19965B7-D8E7-48EE-C84B-89BD1D481CB1}"/>
                </a:ext>
              </a:extLst>
            </p:cNvPr>
            <p:cNvSpPr/>
            <p:nvPr/>
          </p:nvSpPr>
          <p:spPr>
            <a:xfrm>
              <a:off x="2686169" y="5012660"/>
              <a:ext cx="1346427" cy="450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芯片型号</a:t>
              </a:r>
            </a:p>
          </p:txBody>
        </p:sp>
      </p:grpSp>
      <p:sp>
        <p:nvSpPr>
          <p:cNvPr id="16" name="矩形 20">
            <a:extLst>
              <a:ext uri="{FF2B5EF4-FFF2-40B4-BE49-F238E27FC236}">
                <a16:creationId xmlns:a16="http://schemas.microsoft.com/office/drawing/2014/main" id="{CF1E04CB-27CF-0C0E-0F87-5DEEC12B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1904900"/>
            <a:ext cx="4680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" name="组合 22">
            <a:extLst>
              <a:ext uri="{FF2B5EF4-FFF2-40B4-BE49-F238E27FC236}">
                <a16:creationId xmlns:a16="http://schemas.microsoft.com/office/drawing/2014/main" id="{7F8E27F5-BA0E-C3B3-C879-621058420C79}"/>
              </a:ext>
            </a:extLst>
          </p:cNvPr>
          <p:cNvGrpSpPr>
            <a:grpSpLocks/>
          </p:cNvGrpSpPr>
          <p:nvPr/>
        </p:nvGrpSpPr>
        <p:grpSpPr bwMode="auto">
          <a:xfrm>
            <a:off x="977981" y="3815856"/>
            <a:ext cx="3206750" cy="2355273"/>
            <a:chOff x="900113" y="1412875"/>
            <a:chExt cx="7239000" cy="5183188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40598E26-68A8-A4CE-BF8E-C62819804B5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346779" y="6021213"/>
              <a:ext cx="1368308" cy="574850"/>
            </a:xfrm>
            <a:prstGeom prst="rect">
              <a:avLst/>
            </a:prstGeom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altLang="zh-CN" sz="2000" b="1" kern="0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CPU</a:t>
              </a:r>
            </a:p>
          </p:txBody>
        </p:sp>
        <p:pic>
          <p:nvPicPr>
            <p:cNvPr id="23" name="Picture 5" descr="英飞凌破解6">
              <a:extLst>
                <a:ext uri="{FF2B5EF4-FFF2-40B4-BE49-F238E27FC236}">
                  <a16:creationId xmlns:a16="http://schemas.microsoft.com/office/drawing/2014/main" id="{5B762C32-F2E5-F3DE-55D9-55A56FB5B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412875"/>
              <a:ext cx="7239000" cy="448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E96B6694-43ED-944D-27A7-F7170847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644900"/>
              <a:ext cx="719137" cy="1079500"/>
            </a:xfrm>
            <a:prstGeom prst="rect">
              <a:avLst/>
            </a:prstGeom>
            <a:noFill/>
            <a:ln w="57150">
              <a:solidFill>
                <a:srgbClr val="00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03A82C43-1FEC-4A61-1685-A592860FD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7538" y="4797425"/>
              <a:ext cx="647700" cy="1296988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F89650-B815-6F00-C9D0-0AE58BD4AFBC}"/>
              </a:ext>
            </a:extLst>
          </p:cNvPr>
          <p:cNvGrpSpPr/>
          <p:nvPr/>
        </p:nvGrpSpPr>
        <p:grpSpPr>
          <a:xfrm>
            <a:off x="8548727" y="953182"/>
            <a:ext cx="3463836" cy="2458723"/>
            <a:chOff x="6372029" y="1740878"/>
            <a:chExt cx="5211102" cy="3959797"/>
          </a:xfrm>
        </p:grpSpPr>
        <p:pic>
          <p:nvPicPr>
            <p:cNvPr id="27" name="Picture 6" descr="英飞凌破解3">
              <a:extLst>
                <a:ext uri="{FF2B5EF4-FFF2-40B4-BE49-F238E27FC236}">
                  <a16:creationId xmlns:a16="http://schemas.microsoft.com/office/drawing/2014/main" id="{5174A566-0395-0DC9-B58B-2F2D03EFF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029" y="1740878"/>
              <a:ext cx="3062862" cy="395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CBACB792-0285-45A5-E7E4-91E3B5147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4509" y="2486357"/>
              <a:ext cx="1184807" cy="540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时钟</a:t>
              </a: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6317EE4E-6F1F-BE25-C6F8-5E5966ECC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2073" y="3477349"/>
              <a:ext cx="1671058" cy="540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数据总线</a:t>
              </a:r>
            </a:p>
          </p:txBody>
        </p:sp>
        <p:sp>
          <p:nvSpPr>
            <p:cNvPr id="30" name="Line 10">
              <a:extLst>
                <a:ext uri="{FF2B5EF4-FFF2-40B4-BE49-F238E27FC236}">
                  <a16:creationId xmlns:a16="http://schemas.microsoft.com/office/drawing/2014/main" id="{C4C68E4E-024F-D7CB-DE52-1996B7558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06422" y="2252774"/>
              <a:ext cx="478776" cy="447029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Line 11">
              <a:extLst>
                <a:ext uri="{FF2B5EF4-FFF2-40B4-BE49-F238E27FC236}">
                  <a16:creationId xmlns:a16="http://schemas.microsoft.com/office/drawing/2014/main" id="{ABF9AC93-B2B4-BBF6-FE1D-5135479FE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06422" y="2828129"/>
              <a:ext cx="479589" cy="38357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0F7E8A8A-71BD-CA8B-EAA1-A04D9ABA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6422" y="3531812"/>
              <a:ext cx="442197" cy="448438"/>
            </a:xfrm>
            <a:prstGeom prst="leftArrow">
              <a:avLst>
                <a:gd name="adj1" fmla="val 50000"/>
                <a:gd name="adj2" fmla="val 427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80238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817549" y="2105335"/>
            <a:ext cx="5583250" cy="3736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电路上方存在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网格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确定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旁路（</a:t>
            </a:r>
            <a:r>
              <a:rPr lang="en-US" altLang="zh-CN" b="1" dirty="0">
                <a:solidFill>
                  <a:srgbClr val="C00000"/>
                </a:solidFill>
                <a:latin typeface="Arial"/>
                <a:ea typeface="微软雅黑"/>
              </a:rPr>
              <a:t>Bypass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）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方案</a:t>
            </a: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使用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离子探针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实施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寻找数据总线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（未经扰乱）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总线上放置探针，并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获取正在执行的代码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根据执行代码判断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CPU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结构，一般采用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6806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（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ST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）、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8051(Infineon/NXP)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或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AVR(Atmel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）结构</a:t>
            </a: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引入</a:t>
            </a:r>
            <a:r>
              <a:rPr lang="zh-CN" altLang="en-US" b="1" dirty="0">
                <a:solidFill>
                  <a:srgbClr val="C00000"/>
                </a:solidFill>
                <a:latin typeface="Arial"/>
                <a:ea typeface="微软雅黑"/>
              </a:rPr>
              <a:t>电源毛刺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扰乱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CPU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，导致其代码</a:t>
            </a:r>
            <a:r>
              <a:rPr lang="en-US" altLang="zh-CN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/</a:t>
            </a: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数据溢出</a:t>
            </a:r>
          </a:p>
        </p:txBody>
      </p:sp>
      <p:pic>
        <p:nvPicPr>
          <p:cNvPr id="9" name="Picture 4" descr="英飞凌破解4">
            <a:extLst>
              <a:ext uri="{FF2B5EF4-FFF2-40B4-BE49-F238E27FC236}">
                <a16:creationId xmlns:a16="http://schemas.microsoft.com/office/drawing/2014/main" id="{78764894-019C-B678-D028-CE29B8E3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68" y="1572124"/>
            <a:ext cx="4106862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14">
            <a:extLst>
              <a:ext uri="{FF2B5EF4-FFF2-40B4-BE49-F238E27FC236}">
                <a16:creationId xmlns:a16="http://schemas.microsoft.com/office/drawing/2014/main" id="{930CD31B-7378-2814-5E0F-FB2932295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311" y="5270197"/>
            <a:ext cx="1762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干扰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运行</a:t>
            </a:r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63E08320-54C0-7159-BE5C-12252DA15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63" y="977404"/>
            <a:ext cx="45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spcBef>
                <a:spcPts val="18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第四步：分层拍照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spcBef>
                <a:spcPts val="18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第五步：识别与了解挑战</a:t>
            </a:r>
          </a:p>
        </p:txBody>
      </p:sp>
    </p:spTree>
    <p:extLst>
      <p:ext uri="{BB962C8B-B14F-4D97-AF65-F5344CB8AC3E}">
        <p14:creationId xmlns:p14="http://schemas.microsoft.com/office/powerpoint/2010/main" val="82758466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FF888-278A-B066-8E5E-4168529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D65D3E-B3E2-F6F1-6D80-4DBD02928FA7}"/>
              </a:ext>
            </a:extLst>
          </p:cNvPr>
          <p:cNvSpPr txBox="1"/>
          <p:nvPr/>
        </p:nvSpPr>
        <p:spPr>
          <a:xfrm>
            <a:off x="3704966" y="6381329"/>
            <a:ext cx="8057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王宇建</a:t>
            </a:r>
            <a:r>
              <a:rPr lang="en-US" altLang="zh-CN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侵入式探测分析实践</a:t>
            </a:r>
            <a:r>
              <a:rPr lang="en-US" altLang="zh-CN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中国密码学会</a:t>
            </a:r>
            <a:r>
              <a:rPr lang="en-US" altLang="zh-CN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2014</a:t>
            </a:r>
            <a:r>
              <a:rPr lang="zh-CN" altLang="en-US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年密码芯片学术会议</a:t>
            </a:r>
            <a:r>
              <a:rPr lang="en-US" altLang="zh-CN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[C], </a:t>
            </a:r>
            <a:r>
              <a:rPr lang="zh-CN" altLang="en-US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北京</a:t>
            </a:r>
            <a:r>
              <a:rPr lang="en-US" altLang="zh-CN" sz="1400" b="1" kern="100" spc="1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2014.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4D9A78-5B89-5323-E212-F2595836C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91" r="19986"/>
          <a:stretch/>
        </p:blipFill>
        <p:spPr>
          <a:xfrm>
            <a:off x="6844012" y="2949677"/>
            <a:ext cx="4654120" cy="31577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85AF29-E07A-5AA4-B7C9-2AF28C4AB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32" r="47997"/>
          <a:stretch/>
        </p:blipFill>
        <p:spPr>
          <a:xfrm>
            <a:off x="7042454" y="912081"/>
            <a:ext cx="4524497" cy="2029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405413-13E6-709C-AC5C-1D8F3B99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2" y="1426373"/>
            <a:ext cx="5722872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340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5682593" y="1286273"/>
            <a:ext cx="5919985" cy="4851002"/>
            <a:chOff x="5682593" y="1286273"/>
            <a:chExt cx="5919985" cy="4851002"/>
          </a:xfrm>
        </p:grpSpPr>
        <p:grpSp>
          <p:nvGrpSpPr>
            <p:cNvPr id="23" name="组合 22"/>
            <p:cNvGrpSpPr/>
            <p:nvPr/>
          </p:nvGrpSpPr>
          <p:grpSpPr>
            <a:xfrm>
              <a:off x="8036197" y="5982373"/>
              <a:ext cx="1001207" cy="154902"/>
              <a:chOff x="7957225" y="6063574"/>
              <a:chExt cx="1508992" cy="233464"/>
            </a:xfrm>
          </p:grpSpPr>
          <p:sp>
            <p:nvSpPr>
              <p:cNvPr id="24" name="椭圆 23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books-group_25777"/>
            <p:cNvSpPr>
              <a:spLocks noChangeAspect="1"/>
            </p:cNvSpPr>
            <p:nvPr/>
          </p:nvSpPr>
          <p:spPr bwMode="auto">
            <a:xfrm>
              <a:off x="7932955" y="1286273"/>
              <a:ext cx="1419262" cy="1209980"/>
            </a:xfrm>
            <a:custGeom>
              <a:avLst/>
              <a:gdLst>
                <a:gd name="connsiteX0" fmla="*/ 450223 w 602653"/>
                <a:gd name="connsiteY0" fmla="*/ 470824 h 513787"/>
                <a:gd name="connsiteX1" fmla="*/ 450223 w 602653"/>
                <a:gd name="connsiteY1" fmla="*/ 484218 h 513787"/>
                <a:gd name="connsiteX2" fmla="*/ 491727 w 602653"/>
                <a:gd name="connsiteY2" fmla="*/ 484218 h 513787"/>
                <a:gd name="connsiteX3" fmla="*/ 491727 w 602653"/>
                <a:gd name="connsiteY3" fmla="*/ 470824 h 513787"/>
                <a:gd name="connsiteX4" fmla="*/ 145266 w 602653"/>
                <a:gd name="connsiteY4" fmla="*/ 444288 h 513787"/>
                <a:gd name="connsiteX5" fmla="*/ 140964 w 602653"/>
                <a:gd name="connsiteY5" fmla="*/ 480175 h 513787"/>
                <a:gd name="connsiteX6" fmla="*/ 162475 w 602653"/>
                <a:gd name="connsiteY6" fmla="*/ 482702 h 513787"/>
                <a:gd name="connsiteX7" fmla="*/ 166777 w 602653"/>
                <a:gd name="connsiteY7" fmla="*/ 446815 h 513787"/>
                <a:gd name="connsiteX8" fmla="*/ 450223 w 602653"/>
                <a:gd name="connsiteY8" fmla="*/ 422807 h 513787"/>
                <a:gd name="connsiteX9" fmla="*/ 450223 w 602653"/>
                <a:gd name="connsiteY9" fmla="*/ 447321 h 513787"/>
                <a:gd name="connsiteX10" fmla="*/ 491727 w 602653"/>
                <a:gd name="connsiteY10" fmla="*/ 447321 h 513787"/>
                <a:gd name="connsiteX11" fmla="*/ 491727 w 602653"/>
                <a:gd name="connsiteY11" fmla="*/ 422807 h 513787"/>
                <a:gd name="connsiteX12" fmla="*/ 23536 w 602653"/>
                <a:gd name="connsiteY12" fmla="*/ 422807 h 513787"/>
                <a:gd name="connsiteX13" fmla="*/ 23536 w 602653"/>
                <a:gd name="connsiteY13" fmla="*/ 484218 h 513787"/>
                <a:gd name="connsiteX14" fmla="*/ 110341 w 602653"/>
                <a:gd name="connsiteY14" fmla="*/ 484218 h 513787"/>
                <a:gd name="connsiteX15" fmla="*/ 110341 w 602653"/>
                <a:gd name="connsiteY15" fmla="*/ 422807 h 513787"/>
                <a:gd name="connsiteX16" fmla="*/ 150327 w 602653"/>
                <a:gd name="connsiteY16" fmla="*/ 403852 h 513787"/>
                <a:gd name="connsiteX17" fmla="*/ 148809 w 602653"/>
                <a:gd name="connsiteY17" fmla="*/ 415478 h 513787"/>
                <a:gd name="connsiteX18" fmla="*/ 148303 w 602653"/>
                <a:gd name="connsiteY18" fmla="*/ 420785 h 513787"/>
                <a:gd name="connsiteX19" fmla="*/ 169814 w 602653"/>
                <a:gd name="connsiteY19" fmla="*/ 423312 h 513787"/>
                <a:gd name="connsiteX20" fmla="*/ 170320 w 602653"/>
                <a:gd name="connsiteY20" fmla="*/ 418005 h 513787"/>
                <a:gd name="connsiteX21" fmla="*/ 171839 w 602653"/>
                <a:gd name="connsiteY21" fmla="*/ 406380 h 513787"/>
                <a:gd name="connsiteX22" fmla="*/ 450223 w 602653"/>
                <a:gd name="connsiteY22" fmla="*/ 377822 h 513787"/>
                <a:gd name="connsiteX23" fmla="*/ 450223 w 602653"/>
                <a:gd name="connsiteY23" fmla="*/ 399303 h 513787"/>
                <a:gd name="connsiteX24" fmla="*/ 491727 w 602653"/>
                <a:gd name="connsiteY24" fmla="*/ 399303 h 513787"/>
                <a:gd name="connsiteX25" fmla="*/ 491727 w 602653"/>
                <a:gd name="connsiteY25" fmla="*/ 377822 h 513787"/>
                <a:gd name="connsiteX26" fmla="*/ 23536 w 602653"/>
                <a:gd name="connsiteY26" fmla="*/ 365438 h 513787"/>
                <a:gd name="connsiteX27" fmla="*/ 23536 w 602653"/>
                <a:gd name="connsiteY27" fmla="*/ 399303 h 513787"/>
                <a:gd name="connsiteX28" fmla="*/ 110341 w 602653"/>
                <a:gd name="connsiteY28" fmla="*/ 399303 h 513787"/>
                <a:gd name="connsiteX29" fmla="*/ 110341 w 602653"/>
                <a:gd name="connsiteY29" fmla="*/ 365438 h 513787"/>
                <a:gd name="connsiteX30" fmla="*/ 156401 w 602653"/>
                <a:gd name="connsiteY30" fmla="*/ 354319 h 513787"/>
                <a:gd name="connsiteX31" fmla="*/ 153111 w 602653"/>
                <a:gd name="connsiteY31" fmla="*/ 380349 h 513787"/>
                <a:gd name="connsiteX32" fmla="*/ 174623 w 602653"/>
                <a:gd name="connsiteY32" fmla="*/ 383129 h 513787"/>
                <a:gd name="connsiteX33" fmla="*/ 177913 w 602653"/>
                <a:gd name="connsiteY33" fmla="*/ 356846 h 513787"/>
                <a:gd name="connsiteX34" fmla="*/ 161210 w 602653"/>
                <a:gd name="connsiteY34" fmla="*/ 313883 h 513787"/>
                <a:gd name="connsiteX35" fmla="*/ 159185 w 602653"/>
                <a:gd name="connsiteY35" fmla="*/ 330815 h 513787"/>
                <a:gd name="connsiteX36" fmla="*/ 180697 w 602653"/>
                <a:gd name="connsiteY36" fmla="*/ 333343 h 513787"/>
                <a:gd name="connsiteX37" fmla="*/ 182721 w 602653"/>
                <a:gd name="connsiteY37" fmla="*/ 316410 h 513787"/>
                <a:gd name="connsiteX38" fmla="*/ 545893 w 602653"/>
                <a:gd name="connsiteY38" fmla="*/ 311881 h 513787"/>
                <a:gd name="connsiteX39" fmla="*/ 559070 w 602653"/>
                <a:gd name="connsiteY39" fmla="*/ 322239 h 513787"/>
                <a:gd name="connsiteX40" fmla="*/ 573007 w 602653"/>
                <a:gd name="connsiteY40" fmla="*/ 442998 h 513787"/>
                <a:gd name="connsiteX41" fmla="*/ 562618 w 602653"/>
                <a:gd name="connsiteY41" fmla="*/ 455882 h 513787"/>
                <a:gd name="connsiteX42" fmla="*/ 561097 w 602653"/>
                <a:gd name="connsiteY42" fmla="*/ 456135 h 513787"/>
                <a:gd name="connsiteX43" fmla="*/ 549441 w 602653"/>
                <a:gd name="connsiteY43" fmla="*/ 445524 h 513787"/>
                <a:gd name="connsiteX44" fmla="*/ 535504 w 602653"/>
                <a:gd name="connsiteY44" fmla="*/ 325018 h 513787"/>
                <a:gd name="connsiteX45" fmla="*/ 545893 w 602653"/>
                <a:gd name="connsiteY45" fmla="*/ 311881 h 513787"/>
                <a:gd name="connsiteX46" fmla="*/ 23536 w 602653"/>
                <a:gd name="connsiteY46" fmla="*/ 294423 h 513787"/>
                <a:gd name="connsiteX47" fmla="*/ 23536 w 602653"/>
                <a:gd name="connsiteY47" fmla="*/ 341682 h 513787"/>
                <a:gd name="connsiteX48" fmla="*/ 110341 w 602653"/>
                <a:gd name="connsiteY48" fmla="*/ 341682 h 513787"/>
                <a:gd name="connsiteX49" fmla="*/ 110341 w 602653"/>
                <a:gd name="connsiteY49" fmla="*/ 294423 h 513787"/>
                <a:gd name="connsiteX50" fmla="*/ 407453 w 602653"/>
                <a:gd name="connsiteY50" fmla="*/ 265107 h 513787"/>
                <a:gd name="connsiteX51" fmla="*/ 404416 w 602653"/>
                <a:gd name="connsiteY51" fmla="*/ 265612 h 513787"/>
                <a:gd name="connsiteX52" fmla="*/ 342412 w 602653"/>
                <a:gd name="connsiteY52" fmla="*/ 265612 h 513787"/>
                <a:gd name="connsiteX53" fmla="*/ 340894 w 602653"/>
                <a:gd name="connsiteY53" fmla="*/ 265360 h 513787"/>
                <a:gd name="connsiteX54" fmla="*/ 340894 w 602653"/>
                <a:gd name="connsiteY54" fmla="*/ 484218 h 513787"/>
                <a:gd name="connsiteX55" fmla="*/ 407453 w 602653"/>
                <a:gd name="connsiteY55" fmla="*/ 484218 h 513787"/>
                <a:gd name="connsiteX56" fmla="*/ 167283 w 602653"/>
                <a:gd name="connsiteY56" fmla="*/ 264349 h 513787"/>
                <a:gd name="connsiteX57" fmla="*/ 163993 w 602653"/>
                <a:gd name="connsiteY57" fmla="*/ 290379 h 513787"/>
                <a:gd name="connsiteX58" fmla="*/ 185505 w 602653"/>
                <a:gd name="connsiteY58" fmla="*/ 293159 h 513787"/>
                <a:gd name="connsiteX59" fmla="*/ 188795 w 602653"/>
                <a:gd name="connsiteY59" fmla="*/ 266876 h 513787"/>
                <a:gd name="connsiteX60" fmla="*/ 23536 w 602653"/>
                <a:gd name="connsiteY60" fmla="*/ 236802 h 513787"/>
                <a:gd name="connsiteX61" fmla="*/ 23536 w 602653"/>
                <a:gd name="connsiteY61" fmla="*/ 270920 h 513787"/>
                <a:gd name="connsiteX62" fmla="*/ 110341 w 602653"/>
                <a:gd name="connsiteY62" fmla="*/ 270920 h 513787"/>
                <a:gd name="connsiteX63" fmla="*/ 110341 w 602653"/>
                <a:gd name="connsiteY63" fmla="*/ 236802 h 513787"/>
                <a:gd name="connsiteX64" fmla="*/ 172092 w 602653"/>
                <a:gd name="connsiteY64" fmla="*/ 223913 h 513787"/>
                <a:gd name="connsiteX65" fmla="*/ 171586 w 602653"/>
                <a:gd name="connsiteY65" fmla="*/ 229220 h 513787"/>
                <a:gd name="connsiteX66" fmla="*/ 170067 w 602653"/>
                <a:gd name="connsiteY66" fmla="*/ 240845 h 513787"/>
                <a:gd name="connsiteX67" fmla="*/ 191579 w 602653"/>
                <a:gd name="connsiteY67" fmla="*/ 243373 h 513787"/>
                <a:gd name="connsiteX68" fmla="*/ 193097 w 602653"/>
                <a:gd name="connsiteY68" fmla="*/ 231747 h 513787"/>
                <a:gd name="connsiteX69" fmla="*/ 193603 w 602653"/>
                <a:gd name="connsiteY69" fmla="*/ 226440 h 513787"/>
                <a:gd name="connsiteX70" fmla="*/ 354307 w 602653"/>
                <a:gd name="connsiteY70" fmla="*/ 222649 h 513787"/>
                <a:gd name="connsiteX71" fmla="*/ 354307 w 602653"/>
                <a:gd name="connsiteY71" fmla="*/ 242109 h 513787"/>
                <a:gd name="connsiteX72" fmla="*/ 392774 w 602653"/>
                <a:gd name="connsiteY72" fmla="*/ 242109 h 513787"/>
                <a:gd name="connsiteX73" fmla="*/ 392774 w 602653"/>
                <a:gd name="connsiteY73" fmla="*/ 222649 h 513787"/>
                <a:gd name="connsiteX74" fmla="*/ 547404 w 602653"/>
                <a:gd name="connsiteY74" fmla="*/ 203948 h 513787"/>
                <a:gd name="connsiteX75" fmla="*/ 516529 w 602653"/>
                <a:gd name="connsiteY75" fmla="*/ 207233 h 513787"/>
                <a:gd name="connsiteX76" fmla="*/ 546898 w 602653"/>
                <a:gd name="connsiteY76" fmla="*/ 489020 h 513787"/>
                <a:gd name="connsiteX77" fmla="*/ 577773 w 602653"/>
                <a:gd name="connsiteY77" fmla="*/ 485735 h 513787"/>
                <a:gd name="connsiteX78" fmla="*/ 340894 w 602653"/>
                <a:gd name="connsiteY78" fmla="*/ 182972 h 513787"/>
                <a:gd name="connsiteX79" fmla="*/ 340894 w 602653"/>
                <a:gd name="connsiteY79" fmla="*/ 199146 h 513787"/>
                <a:gd name="connsiteX80" fmla="*/ 342412 w 602653"/>
                <a:gd name="connsiteY80" fmla="*/ 198893 h 513787"/>
                <a:gd name="connsiteX81" fmla="*/ 404416 w 602653"/>
                <a:gd name="connsiteY81" fmla="*/ 198893 h 513787"/>
                <a:gd name="connsiteX82" fmla="*/ 407453 w 602653"/>
                <a:gd name="connsiteY82" fmla="*/ 199651 h 513787"/>
                <a:gd name="connsiteX83" fmla="*/ 407453 w 602653"/>
                <a:gd name="connsiteY83" fmla="*/ 182972 h 513787"/>
                <a:gd name="connsiteX84" fmla="*/ 23536 w 602653"/>
                <a:gd name="connsiteY84" fmla="*/ 166039 h 513787"/>
                <a:gd name="connsiteX85" fmla="*/ 23536 w 602653"/>
                <a:gd name="connsiteY85" fmla="*/ 213299 h 513787"/>
                <a:gd name="connsiteX86" fmla="*/ 110341 w 602653"/>
                <a:gd name="connsiteY86" fmla="*/ 213299 h 513787"/>
                <a:gd name="connsiteX87" fmla="*/ 110341 w 602653"/>
                <a:gd name="connsiteY87" fmla="*/ 166039 h 513787"/>
                <a:gd name="connsiteX88" fmla="*/ 179431 w 602653"/>
                <a:gd name="connsiteY88" fmla="*/ 164523 h 513787"/>
                <a:gd name="connsiteX89" fmla="*/ 174876 w 602653"/>
                <a:gd name="connsiteY89" fmla="*/ 200410 h 513787"/>
                <a:gd name="connsiteX90" fmla="*/ 196387 w 602653"/>
                <a:gd name="connsiteY90" fmla="*/ 202937 h 513787"/>
                <a:gd name="connsiteX91" fmla="*/ 200943 w 602653"/>
                <a:gd name="connsiteY91" fmla="*/ 167050 h 513787"/>
                <a:gd name="connsiteX92" fmla="*/ 450223 w 602653"/>
                <a:gd name="connsiteY92" fmla="*/ 108418 h 513787"/>
                <a:gd name="connsiteX93" fmla="*/ 450223 w 602653"/>
                <a:gd name="connsiteY93" fmla="*/ 354319 h 513787"/>
                <a:gd name="connsiteX94" fmla="*/ 491727 w 602653"/>
                <a:gd name="connsiteY94" fmla="*/ 354319 h 513787"/>
                <a:gd name="connsiteX95" fmla="*/ 491727 w 602653"/>
                <a:gd name="connsiteY95" fmla="*/ 108418 h 513787"/>
                <a:gd name="connsiteX96" fmla="*/ 23536 w 602653"/>
                <a:gd name="connsiteY96" fmla="*/ 108418 h 513787"/>
                <a:gd name="connsiteX97" fmla="*/ 23536 w 602653"/>
                <a:gd name="connsiteY97" fmla="*/ 142536 h 513787"/>
                <a:gd name="connsiteX98" fmla="*/ 110341 w 602653"/>
                <a:gd name="connsiteY98" fmla="*/ 142536 h 513787"/>
                <a:gd name="connsiteX99" fmla="*/ 110341 w 602653"/>
                <a:gd name="connsiteY99" fmla="*/ 108418 h 513787"/>
                <a:gd name="connsiteX100" fmla="*/ 225744 w 602653"/>
                <a:gd name="connsiteY100" fmla="*/ 73795 h 513787"/>
                <a:gd name="connsiteX101" fmla="*/ 225744 w 602653"/>
                <a:gd name="connsiteY101" fmla="*/ 484218 h 513787"/>
                <a:gd name="connsiteX102" fmla="*/ 317358 w 602653"/>
                <a:gd name="connsiteY102" fmla="*/ 484218 h 513787"/>
                <a:gd name="connsiteX103" fmla="*/ 317358 w 602653"/>
                <a:gd name="connsiteY103" fmla="*/ 171346 h 513787"/>
                <a:gd name="connsiteX104" fmla="*/ 317358 w 602653"/>
                <a:gd name="connsiteY104" fmla="*/ 73795 h 513787"/>
                <a:gd name="connsiteX105" fmla="*/ 23536 w 602653"/>
                <a:gd name="connsiteY105" fmla="*/ 23503 h 513787"/>
                <a:gd name="connsiteX106" fmla="*/ 23536 w 602653"/>
                <a:gd name="connsiteY106" fmla="*/ 84915 h 513787"/>
                <a:gd name="connsiteX107" fmla="*/ 110341 w 602653"/>
                <a:gd name="connsiteY107" fmla="*/ 84915 h 513787"/>
                <a:gd name="connsiteX108" fmla="*/ 110341 w 602653"/>
                <a:gd name="connsiteY108" fmla="*/ 23503 h 513787"/>
                <a:gd name="connsiteX109" fmla="*/ 11895 w 602653"/>
                <a:gd name="connsiteY109" fmla="*/ 0 h 513787"/>
                <a:gd name="connsiteX110" fmla="*/ 122236 w 602653"/>
                <a:gd name="connsiteY110" fmla="*/ 0 h 513787"/>
                <a:gd name="connsiteX111" fmla="*/ 134130 w 602653"/>
                <a:gd name="connsiteY111" fmla="*/ 11878 h 513787"/>
                <a:gd name="connsiteX112" fmla="*/ 134130 w 602653"/>
                <a:gd name="connsiteY112" fmla="*/ 96793 h 513787"/>
                <a:gd name="connsiteX113" fmla="*/ 134130 w 602653"/>
                <a:gd name="connsiteY113" fmla="*/ 154161 h 513787"/>
                <a:gd name="connsiteX114" fmla="*/ 134130 w 602653"/>
                <a:gd name="connsiteY114" fmla="*/ 225177 h 513787"/>
                <a:gd name="connsiteX115" fmla="*/ 134130 w 602653"/>
                <a:gd name="connsiteY115" fmla="*/ 282798 h 513787"/>
                <a:gd name="connsiteX116" fmla="*/ 134130 w 602653"/>
                <a:gd name="connsiteY116" fmla="*/ 339661 h 513787"/>
                <a:gd name="connsiteX117" fmla="*/ 139192 w 602653"/>
                <a:gd name="connsiteY117" fmla="*/ 299225 h 513787"/>
                <a:gd name="connsiteX118" fmla="*/ 148809 w 602653"/>
                <a:gd name="connsiteY118" fmla="*/ 219617 h 513787"/>
                <a:gd name="connsiteX119" fmla="*/ 150074 w 602653"/>
                <a:gd name="connsiteY119" fmla="*/ 209255 h 513787"/>
                <a:gd name="connsiteX120" fmla="*/ 157413 w 602653"/>
                <a:gd name="connsiteY120" fmla="*/ 149865 h 513787"/>
                <a:gd name="connsiteX121" fmla="*/ 161716 w 602653"/>
                <a:gd name="connsiteY121" fmla="*/ 142031 h 513787"/>
                <a:gd name="connsiteX122" fmla="*/ 170573 w 602653"/>
                <a:gd name="connsiteY122" fmla="*/ 139503 h 513787"/>
                <a:gd name="connsiteX123" fmla="*/ 202208 w 602653"/>
                <a:gd name="connsiteY123" fmla="*/ 143547 h 513787"/>
                <a:gd name="connsiteX124" fmla="*/ 202208 w 602653"/>
                <a:gd name="connsiteY124" fmla="*/ 61917 h 513787"/>
                <a:gd name="connsiteX125" fmla="*/ 214103 w 602653"/>
                <a:gd name="connsiteY125" fmla="*/ 50292 h 513787"/>
                <a:gd name="connsiteX126" fmla="*/ 328999 w 602653"/>
                <a:gd name="connsiteY126" fmla="*/ 50292 h 513787"/>
                <a:gd name="connsiteX127" fmla="*/ 340894 w 602653"/>
                <a:gd name="connsiteY127" fmla="*/ 61917 h 513787"/>
                <a:gd name="connsiteX128" fmla="*/ 340894 w 602653"/>
                <a:gd name="connsiteY128" fmla="*/ 159468 h 513787"/>
                <a:gd name="connsiteX129" fmla="*/ 419348 w 602653"/>
                <a:gd name="connsiteY129" fmla="*/ 159468 h 513787"/>
                <a:gd name="connsiteX130" fmla="*/ 426687 w 602653"/>
                <a:gd name="connsiteY130" fmla="*/ 162248 h 513787"/>
                <a:gd name="connsiteX131" fmla="*/ 426687 w 602653"/>
                <a:gd name="connsiteY131" fmla="*/ 96793 h 513787"/>
                <a:gd name="connsiteX132" fmla="*/ 438581 w 602653"/>
                <a:gd name="connsiteY132" fmla="*/ 84915 h 513787"/>
                <a:gd name="connsiteX133" fmla="*/ 503622 w 602653"/>
                <a:gd name="connsiteY133" fmla="*/ 84915 h 513787"/>
                <a:gd name="connsiteX134" fmla="*/ 515263 w 602653"/>
                <a:gd name="connsiteY134" fmla="*/ 96793 h 513787"/>
                <a:gd name="connsiteX135" fmla="*/ 515263 w 602653"/>
                <a:gd name="connsiteY135" fmla="*/ 183730 h 513787"/>
                <a:gd name="connsiteX136" fmla="*/ 556515 w 602653"/>
                <a:gd name="connsiteY136" fmla="*/ 179181 h 513787"/>
                <a:gd name="connsiteX137" fmla="*/ 569675 w 602653"/>
                <a:gd name="connsiteY137" fmla="*/ 189795 h 513787"/>
                <a:gd name="connsiteX138" fmla="*/ 602575 w 602653"/>
                <a:gd name="connsiteY138" fmla="*/ 494833 h 513787"/>
                <a:gd name="connsiteX139" fmla="*/ 592199 w 602653"/>
                <a:gd name="connsiteY139" fmla="*/ 507974 h 513787"/>
                <a:gd name="connsiteX140" fmla="*/ 537787 w 602653"/>
                <a:gd name="connsiteY140" fmla="*/ 513787 h 513787"/>
                <a:gd name="connsiteX141" fmla="*/ 536522 w 602653"/>
                <a:gd name="connsiteY141" fmla="*/ 513787 h 513787"/>
                <a:gd name="connsiteX142" fmla="*/ 524880 w 602653"/>
                <a:gd name="connsiteY142" fmla="*/ 503425 h 513787"/>
                <a:gd name="connsiteX143" fmla="*/ 515263 w 602653"/>
                <a:gd name="connsiteY143" fmla="*/ 416236 h 513787"/>
                <a:gd name="connsiteX144" fmla="*/ 515263 w 602653"/>
                <a:gd name="connsiteY144" fmla="*/ 495844 h 513787"/>
                <a:gd name="connsiteX145" fmla="*/ 503622 w 602653"/>
                <a:gd name="connsiteY145" fmla="*/ 507722 h 513787"/>
                <a:gd name="connsiteX146" fmla="*/ 438581 w 602653"/>
                <a:gd name="connsiteY146" fmla="*/ 507722 h 513787"/>
                <a:gd name="connsiteX147" fmla="*/ 428964 w 602653"/>
                <a:gd name="connsiteY147" fmla="*/ 502415 h 513787"/>
                <a:gd name="connsiteX148" fmla="*/ 419348 w 602653"/>
                <a:gd name="connsiteY148" fmla="*/ 507722 h 513787"/>
                <a:gd name="connsiteX149" fmla="*/ 328999 w 602653"/>
                <a:gd name="connsiteY149" fmla="*/ 507722 h 513787"/>
                <a:gd name="connsiteX150" fmla="*/ 214103 w 602653"/>
                <a:gd name="connsiteY150" fmla="*/ 507722 h 513787"/>
                <a:gd name="connsiteX151" fmla="*/ 202208 w 602653"/>
                <a:gd name="connsiteY151" fmla="*/ 495844 h 513787"/>
                <a:gd name="connsiteX152" fmla="*/ 202208 w 602653"/>
                <a:gd name="connsiteY152" fmla="*/ 352044 h 513787"/>
                <a:gd name="connsiteX153" fmla="*/ 193097 w 602653"/>
                <a:gd name="connsiteY153" fmla="*/ 427608 h 513787"/>
                <a:gd name="connsiteX154" fmla="*/ 191832 w 602653"/>
                <a:gd name="connsiteY154" fmla="*/ 437970 h 513787"/>
                <a:gd name="connsiteX155" fmla="*/ 184493 w 602653"/>
                <a:gd name="connsiteY155" fmla="*/ 497360 h 513787"/>
                <a:gd name="connsiteX156" fmla="*/ 180190 w 602653"/>
                <a:gd name="connsiteY156" fmla="*/ 505195 h 513787"/>
                <a:gd name="connsiteX157" fmla="*/ 172851 w 602653"/>
                <a:gd name="connsiteY157" fmla="*/ 507722 h 513787"/>
                <a:gd name="connsiteX158" fmla="*/ 171333 w 602653"/>
                <a:gd name="connsiteY158" fmla="*/ 507722 h 513787"/>
                <a:gd name="connsiteX159" fmla="*/ 131600 w 602653"/>
                <a:gd name="connsiteY159" fmla="*/ 502920 h 513787"/>
                <a:gd name="connsiteX160" fmla="*/ 122236 w 602653"/>
                <a:gd name="connsiteY160" fmla="*/ 507722 h 513787"/>
                <a:gd name="connsiteX161" fmla="*/ 11895 w 602653"/>
                <a:gd name="connsiteY161" fmla="*/ 507722 h 513787"/>
                <a:gd name="connsiteX162" fmla="*/ 0 w 602653"/>
                <a:gd name="connsiteY162" fmla="*/ 496096 h 513787"/>
                <a:gd name="connsiteX163" fmla="*/ 0 w 602653"/>
                <a:gd name="connsiteY163" fmla="*/ 411181 h 513787"/>
                <a:gd name="connsiteX164" fmla="*/ 0 w 602653"/>
                <a:gd name="connsiteY164" fmla="*/ 353560 h 513787"/>
                <a:gd name="connsiteX165" fmla="*/ 0 w 602653"/>
                <a:gd name="connsiteY165" fmla="*/ 282798 h 513787"/>
                <a:gd name="connsiteX166" fmla="*/ 0 w 602653"/>
                <a:gd name="connsiteY166" fmla="*/ 225177 h 513787"/>
                <a:gd name="connsiteX167" fmla="*/ 0 w 602653"/>
                <a:gd name="connsiteY167" fmla="*/ 154161 h 513787"/>
                <a:gd name="connsiteX168" fmla="*/ 0 w 602653"/>
                <a:gd name="connsiteY168" fmla="*/ 96793 h 513787"/>
                <a:gd name="connsiteX169" fmla="*/ 0 w 602653"/>
                <a:gd name="connsiteY169" fmla="*/ 11878 h 513787"/>
                <a:gd name="connsiteX170" fmla="*/ 11895 w 602653"/>
                <a:gd name="connsiteY170" fmla="*/ 0 h 51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602653" h="513787">
                  <a:moveTo>
                    <a:pt x="450223" y="470824"/>
                  </a:moveTo>
                  <a:lnTo>
                    <a:pt x="450223" y="484218"/>
                  </a:lnTo>
                  <a:lnTo>
                    <a:pt x="491727" y="484218"/>
                  </a:lnTo>
                  <a:lnTo>
                    <a:pt x="491727" y="470824"/>
                  </a:lnTo>
                  <a:close/>
                  <a:moveTo>
                    <a:pt x="145266" y="444288"/>
                  </a:moveTo>
                  <a:lnTo>
                    <a:pt x="140964" y="480175"/>
                  </a:lnTo>
                  <a:lnTo>
                    <a:pt x="162475" y="482702"/>
                  </a:lnTo>
                  <a:lnTo>
                    <a:pt x="166777" y="446815"/>
                  </a:lnTo>
                  <a:close/>
                  <a:moveTo>
                    <a:pt x="450223" y="422807"/>
                  </a:moveTo>
                  <a:lnTo>
                    <a:pt x="450223" y="447321"/>
                  </a:lnTo>
                  <a:lnTo>
                    <a:pt x="491727" y="447321"/>
                  </a:lnTo>
                  <a:lnTo>
                    <a:pt x="491727" y="422807"/>
                  </a:lnTo>
                  <a:close/>
                  <a:moveTo>
                    <a:pt x="23536" y="422807"/>
                  </a:moveTo>
                  <a:lnTo>
                    <a:pt x="23536" y="484218"/>
                  </a:lnTo>
                  <a:lnTo>
                    <a:pt x="110341" y="484218"/>
                  </a:lnTo>
                  <a:lnTo>
                    <a:pt x="110341" y="422807"/>
                  </a:lnTo>
                  <a:close/>
                  <a:moveTo>
                    <a:pt x="150327" y="403852"/>
                  </a:moveTo>
                  <a:lnTo>
                    <a:pt x="148809" y="415478"/>
                  </a:lnTo>
                  <a:lnTo>
                    <a:pt x="148303" y="420785"/>
                  </a:lnTo>
                  <a:lnTo>
                    <a:pt x="169814" y="423312"/>
                  </a:lnTo>
                  <a:lnTo>
                    <a:pt x="170320" y="418005"/>
                  </a:lnTo>
                  <a:lnTo>
                    <a:pt x="171839" y="406380"/>
                  </a:lnTo>
                  <a:close/>
                  <a:moveTo>
                    <a:pt x="450223" y="377822"/>
                  </a:moveTo>
                  <a:lnTo>
                    <a:pt x="450223" y="399303"/>
                  </a:lnTo>
                  <a:lnTo>
                    <a:pt x="491727" y="399303"/>
                  </a:lnTo>
                  <a:lnTo>
                    <a:pt x="491727" y="377822"/>
                  </a:lnTo>
                  <a:close/>
                  <a:moveTo>
                    <a:pt x="23536" y="365438"/>
                  </a:moveTo>
                  <a:lnTo>
                    <a:pt x="23536" y="399303"/>
                  </a:lnTo>
                  <a:lnTo>
                    <a:pt x="110341" y="399303"/>
                  </a:lnTo>
                  <a:lnTo>
                    <a:pt x="110341" y="365438"/>
                  </a:lnTo>
                  <a:close/>
                  <a:moveTo>
                    <a:pt x="156401" y="354319"/>
                  </a:moveTo>
                  <a:lnTo>
                    <a:pt x="153111" y="380349"/>
                  </a:lnTo>
                  <a:lnTo>
                    <a:pt x="174623" y="383129"/>
                  </a:lnTo>
                  <a:lnTo>
                    <a:pt x="177913" y="356846"/>
                  </a:lnTo>
                  <a:close/>
                  <a:moveTo>
                    <a:pt x="161210" y="313883"/>
                  </a:moveTo>
                  <a:lnTo>
                    <a:pt x="159185" y="330815"/>
                  </a:lnTo>
                  <a:lnTo>
                    <a:pt x="180697" y="333343"/>
                  </a:lnTo>
                  <a:lnTo>
                    <a:pt x="182721" y="316410"/>
                  </a:lnTo>
                  <a:close/>
                  <a:moveTo>
                    <a:pt x="545893" y="311881"/>
                  </a:moveTo>
                  <a:cubicBezTo>
                    <a:pt x="552482" y="311123"/>
                    <a:pt x="558310" y="315923"/>
                    <a:pt x="559070" y="322239"/>
                  </a:cubicBezTo>
                  <a:lnTo>
                    <a:pt x="573007" y="442998"/>
                  </a:lnTo>
                  <a:cubicBezTo>
                    <a:pt x="573767" y="449314"/>
                    <a:pt x="568952" y="455125"/>
                    <a:pt x="562618" y="455882"/>
                  </a:cubicBezTo>
                  <a:cubicBezTo>
                    <a:pt x="562111" y="456135"/>
                    <a:pt x="561604" y="456135"/>
                    <a:pt x="561097" y="456135"/>
                  </a:cubicBezTo>
                  <a:cubicBezTo>
                    <a:pt x="555269" y="456135"/>
                    <a:pt x="550201" y="451588"/>
                    <a:pt x="549441" y="445524"/>
                  </a:cubicBezTo>
                  <a:lnTo>
                    <a:pt x="535504" y="325018"/>
                  </a:lnTo>
                  <a:cubicBezTo>
                    <a:pt x="534744" y="318450"/>
                    <a:pt x="539305" y="312639"/>
                    <a:pt x="545893" y="311881"/>
                  </a:cubicBezTo>
                  <a:close/>
                  <a:moveTo>
                    <a:pt x="23536" y="294423"/>
                  </a:moveTo>
                  <a:lnTo>
                    <a:pt x="23536" y="341682"/>
                  </a:lnTo>
                  <a:lnTo>
                    <a:pt x="110341" y="341682"/>
                  </a:lnTo>
                  <a:lnTo>
                    <a:pt x="110341" y="294423"/>
                  </a:lnTo>
                  <a:close/>
                  <a:moveTo>
                    <a:pt x="407453" y="265107"/>
                  </a:moveTo>
                  <a:cubicBezTo>
                    <a:pt x="406441" y="265360"/>
                    <a:pt x="405428" y="265612"/>
                    <a:pt x="404416" y="265612"/>
                  </a:cubicBezTo>
                  <a:lnTo>
                    <a:pt x="342412" y="265612"/>
                  </a:lnTo>
                  <a:cubicBezTo>
                    <a:pt x="341906" y="265612"/>
                    <a:pt x="341400" y="265360"/>
                    <a:pt x="340894" y="265360"/>
                  </a:cubicBezTo>
                  <a:lnTo>
                    <a:pt x="340894" y="484218"/>
                  </a:lnTo>
                  <a:lnTo>
                    <a:pt x="407453" y="484218"/>
                  </a:lnTo>
                  <a:close/>
                  <a:moveTo>
                    <a:pt x="167283" y="264349"/>
                  </a:moveTo>
                  <a:lnTo>
                    <a:pt x="163993" y="290379"/>
                  </a:lnTo>
                  <a:lnTo>
                    <a:pt x="185505" y="293159"/>
                  </a:lnTo>
                  <a:lnTo>
                    <a:pt x="188795" y="266876"/>
                  </a:lnTo>
                  <a:close/>
                  <a:moveTo>
                    <a:pt x="23536" y="236802"/>
                  </a:moveTo>
                  <a:lnTo>
                    <a:pt x="23536" y="270920"/>
                  </a:lnTo>
                  <a:lnTo>
                    <a:pt x="110341" y="270920"/>
                  </a:lnTo>
                  <a:lnTo>
                    <a:pt x="110341" y="236802"/>
                  </a:lnTo>
                  <a:close/>
                  <a:moveTo>
                    <a:pt x="172092" y="223913"/>
                  </a:moveTo>
                  <a:lnTo>
                    <a:pt x="171586" y="229220"/>
                  </a:lnTo>
                  <a:lnTo>
                    <a:pt x="170067" y="240845"/>
                  </a:lnTo>
                  <a:lnTo>
                    <a:pt x="191579" y="243373"/>
                  </a:lnTo>
                  <a:lnTo>
                    <a:pt x="193097" y="231747"/>
                  </a:lnTo>
                  <a:lnTo>
                    <a:pt x="193603" y="226440"/>
                  </a:lnTo>
                  <a:close/>
                  <a:moveTo>
                    <a:pt x="354307" y="222649"/>
                  </a:moveTo>
                  <a:lnTo>
                    <a:pt x="354307" y="242109"/>
                  </a:lnTo>
                  <a:lnTo>
                    <a:pt x="392774" y="242109"/>
                  </a:lnTo>
                  <a:lnTo>
                    <a:pt x="392774" y="222649"/>
                  </a:lnTo>
                  <a:close/>
                  <a:moveTo>
                    <a:pt x="547404" y="203948"/>
                  </a:moveTo>
                  <a:lnTo>
                    <a:pt x="516529" y="207233"/>
                  </a:lnTo>
                  <a:lnTo>
                    <a:pt x="546898" y="489020"/>
                  </a:lnTo>
                  <a:lnTo>
                    <a:pt x="577773" y="485735"/>
                  </a:lnTo>
                  <a:close/>
                  <a:moveTo>
                    <a:pt x="340894" y="182972"/>
                  </a:moveTo>
                  <a:lnTo>
                    <a:pt x="340894" y="199146"/>
                  </a:lnTo>
                  <a:cubicBezTo>
                    <a:pt x="341400" y="199146"/>
                    <a:pt x="341906" y="198893"/>
                    <a:pt x="342412" y="198893"/>
                  </a:cubicBezTo>
                  <a:lnTo>
                    <a:pt x="404416" y="198893"/>
                  </a:lnTo>
                  <a:cubicBezTo>
                    <a:pt x="405428" y="198893"/>
                    <a:pt x="406441" y="199399"/>
                    <a:pt x="407453" y="199651"/>
                  </a:cubicBezTo>
                  <a:lnTo>
                    <a:pt x="407453" y="182972"/>
                  </a:lnTo>
                  <a:close/>
                  <a:moveTo>
                    <a:pt x="23536" y="166039"/>
                  </a:moveTo>
                  <a:lnTo>
                    <a:pt x="23536" y="213299"/>
                  </a:lnTo>
                  <a:lnTo>
                    <a:pt x="110341" y="213299"/>
                  </a:lnTo>
                  <a:lnTo>
                    <a:pt x="110341" y="166039"/>
                  </a:lnTo>
                  <a:close/>
                  <a:moveTo>
                    <a:pt x="179431" y="164523"/>
                  </a:moveTo>
                  <a:lnTo>
                    <a:pt x="174876" y="200410"/>
                  </a:lnTo>
                  <a:lnTo>
                    <a:pt x="196387" y="202937"/>
                  </a:lnTo>
                  <a:lnTo>
                    <a:pt x="200943" y="167050"/>
                  </a:lnTo>
                  <a:close/>
                  <a:moveTo>
                    <a:pt x="450223" y="108418"/>
                  </a:moveTo>
                  <a:lnTo>
                    <a:pt x="450223" y="354319"/>
                  </a:lnTo>
                  <a:lnTo>
                    <a:pt x="491727" y="354319"/>
                  </a:lnTo>
                  <a:lnTo>
                    <a:pt x="491727" y="108418"/>
                  </a:lnTo>
                  <a:close/>
                  <a:moveTo>
                    <a:pt x="23536" y="108418"/>
                  </a:moveTo>
                  <a:lnTo>
                    <a:pt x="23536" y="142536"/>
                  </a:lnTo>
                  <a:lnTo>
                    <a:pt x="110341" y="142536"/>
                  </a:lnTo>
                  <a:lnTo>
                    <a:pt x="110341" y="108418"/>
                  </a:lnTo>
                  <a:close/>
                  <a:moveTo>
                    <a:pt x="225744" y="73795"/>
                  </a:moveTo>
                  <a:lnTo>
                    <a:pt x="225744" y="484218"/>
                  </a:lnTo>
                  <a:lnTo>
                    <a:pt x="317358" y="484218"/>
                  </a:lnTo>
                  <a:lnTo>
                    <a:pt x="317358" y="171346"/>
                  </a:lnTo>
                  <a:lnTo>
                    <a:pt x="317358" y="73795"/>
                  </a:lnTo>
                  <a:close/>
                  <a:moveTo>
                    <a:pt x="23536" y="23503"/>
                  </a:moveTo>
                  <a:lnTo>
                    <a:pt x="23536" y="84915"/>
                  </a:lnTo>
                  <a:lnTo>
                    <a:pt x="110341" y="84915"/>
                  </a:lnTo>
                  <a:lnTo>
                    <a:pt x="110341" y="23503"/>
                  </a:lnTo>
                  <a:close/>
                  <a:moveTo>
                    <a:pt x="11895" y="0"/>
                  </a:moveTo>
                  <a:lnTo>
                    <a:pt x="122236" y="0"/>
                  </a:lnTo>
                  <a:cubicBezTo>
                    <a:pt x="128816" y="0"/>
                    <a:pt x="134130" y="5307"/>
                    <a:pt x="134130" y="11878"/>
                  </a:cubicBezTo>
                  <a:lnTo>
                    <a:pt x="134130" y="96793"/>
                  </a:lnTo>
                  <a:lnTo>
                    <a:pt x="134130" y="154161"/>
                  </a:lnTo>
                  <a:lnTo>
                    <a:pt x="134130" y="225177"/>
                  </a:lnTo>
                  <a:lnTo>
                    <a:pt x="134130" y="282798"/>
                  </a:lnTo>
                  <a:lnTo>
                    <a:pt x="134130" y="339661"/>
                  </a:lnTo>
                  <a:lnTo>
                    <a:pt x="139192" y="299225"/>
                  </a:lnTo>
                  <a:lnTo>
                    <a:pt x="148809" y="219617"/>
                  </a:lnTo>
                  <a:lnTo>
                    <a:pt x="150074" y="209255"/>
                  </a:lnTo>
                  <a:lnTo>
                    <a:pt x="157413" y="149865"/>
                  </a:lnTo>
                  <a:cubicBezTo>
                    <a:pt x="157667" y="146832"/>
                    <a:pt x="159185" y="144052"/>
                    <a:pt x="161716" y="142031"/>
                  </a:cubicBezTo>
                  <a:cubicBezTo>
                    <a:pt x="164247" y="140009"/>
                    <a:pt x="167283" y="139251"/>
                    <a:pt x="170573" y="139503"/>
                  </a:cubicBezTo>
                  <a:lnTo>
                    <a:pt x="202208" y="143547"/>
                  </a:lnTo>
                  <a:lnTo>
                    <a:pt x="202208" y="61917"/>
                  </a:lnTo>
                  <a:cubicBezTo>
                    <a:pt x="202208" y="55599"/>
                    <a:pt x="207523" y="50292"/>
                    <a:pt x="214103" y="50292"/>
                  </a:cubicBezTo>
                  <a:lnTo>
                    <a:pt x="328999" y="50292"/>
                  </a:lnTo>
                  <a:cubicBezTo>
                    <a:pt x="335579" y="50292"/>
                    <a:pt x="340894" y="55599"/>
                    <a:pt x="340894" y="61917"/>
                  </a:cubicBezTo>
                  <a:lnTo>
                    <a:pt x="340894" y="159468"/>
                  </a:lnTo>
                  <a:lnTo>
                    <a:pt x="419348" y="159468"/>
                  </a:lnTo>
                  <a:cubicBezTo>
                    <a:pt x="422131" y="159468"/>
                    <a:pt x="424662" y="160479"/>
                    <a:pt x="426687" y="162248"/>
                  </a:cubicBezTo>
                  <a:lnTo>
                    <a:pt x="426687" y="96793"/>
                  </a:lnTo>
                  <a:cubicBezTo>
                    <a:pt x="426687" y="90222"/>
                    <a:pt x="432001" y="84915"/>
                    <a:pt x="438581" y="84915"/>
                  </a:cubicBezTo>
                  <a:lnTo>
                    <a:pt x="503622" y="84915"/>
                  </a:lnTo>
                  <a:cubicBezTo>
                    <a:pt x="509949" y="84915"/>
                    <a:pt x="515263" y="90222"/>
                    <a:pt x="515263" y="96793"/>
                  </a:cubicBezTo>
                  <a:lnTo>
                    <a:pt x="515263" y="183730"/>
                  </a:lnTo>
                  <a:lnTo>
                    <a:pt x="556515" y="179181"/>
                  </a:lnTo>
                  <a:cubicBezTo>
                    <a:pt x="563095" y="178423"/>
                    <a:pt x="568916" y="183224"/>
                    <a:pt x="569675" y="189795"/>
                  </a:cubicBezTo>
                  <a:lnTo>
                    <a:pt x="602575" y="494833"/>
                  </a:lnTo>
                  <a:cubicBezTo>
                    <a:pt x="603334" y="501404"/>
                    <a:pt x="598526" y="507216"/>
                    <a:pt x="592199" y="507974"/>
                  </a:cubicBezTo>
                  <a:lnTo>
                    <a:pt x="537787" y="513787"/>
                  </a:lnTo>
                  <a:cubicBezTo>
                    <a:pt x="537281" y="513787"/>
                    <a:pt x="537028" y="513787"/>
                    <a:pt x="536522" y="513787"/>
                  </a:cubicBezTo>
                  <a:cubicBezTo>
                    <a:pt x="530448" y="513787"/>
                    <a:pt x="525386" y="509491"/>
                    <a:pt x="524880" y="503425"/>
                  </a:cubicBezTo>
                  <a:lnTo>
                    <a:pt x="515263" y="416236"/>
                  </a:lnTo>
                  <a:lnTo>
                    <a:pt x="515263" y="495844"/>
                  </a:lnTo>
                  <a:cubicBezTo>
                    <a:pt x="515263" y="502415"/>
                    <a:pt x="509949" y="507722"/>
                    <a:pt x="503622" y="507722"/>
                  </a:cubicBezTo>
                  <a:lnTo>
                    <a:pt x="438581" y="507722"/>
                  </a:lnTo>
                  <a:cubicBezTo>
                    <a:pt x="434532" y="507722"/>
                    <a:pt x="430989" y="505700"/>
                    <a:pt x="428964" y="502415"/>
                  </a:cubicBezTo>
                  <a:cubicBezTo>
                    <a:pt x="426687" y="505700"/>
                    <a:pt x="423397" y="507722"/>
                    <a:pt x="419348" y="507722"/>
                  </a:cubicBezTo>
                  <a:lnTo>
                    <a:pt x="328999" y="507722"/>
                  </a:lnTo>
                  <a:lnTo>
                    <a:pt x="214103" y="507722"/>
                  </a:lnTo>
                  <a:cubicBezTo>
                    <a:pt x="207523" y="507722"/>
                    <a:pt x="202208" y="502415"/>
                    <a:pt x="202208" y="495844"/>
                  </a:cubicBezTo>
                  <a:lnTo>
                    <a:pt x="202208" y="352044"/>
                  </a:lnTo>
                  <a:lnTo>
                    <a:pt x="193097" y="427608"/>
                  </a:lnTo>
                  <a:lnTo>
                    <a:pt x="191832" y="437970"/>
                  </a:lnTo>
                  <a:lnTo>
                    <a:pt x="184493" y="497360"/>
                  </a:lnTo>
                  <a:cubicBezTo>
                    <a:pt x="184240" y="500393"/>
                    <a:pt x="182468" y="503425"/>
                    <a:pt x="180190" y="505195"/>
                  </a:cubicBezTo>
                  <a:cubicBezTo>
                    <a:pt x="177913" y="506964"/>
                    <a:pt x="175382" y="507722"/>
                    <a:pt x="172851" y="507722"/>
                  </a:cubicBezTo>
                  <a:cubicBezTo>
                    <a:pt x="172345" y="507722"/>
                    <a:pt x="171839" y="507722"/>
                    <a:pt x="171333" y="507722"/>
                  </a:cubicBezTo>
                  <a:lnTo>
                    <a:pt x="131600" y="502920"/>
                  </a:lnTo>
                  <a:cubicBezTo>
                    <a:pt x="129322" y="505700"/>
                    <a:pt x="126032" y="507722"/>
                    <a:pt x="122236" y="507722"/>
                  </a:cubicBezTo>
                  <a:lnTo>
                    <a:pt x="11895" y="507722"/>
                  </a:lnTo>
                  <a:cubicBezTo>
                    <a:pt x="5315" y="507722"/>
                    <a:pt x="0" y="502415"/>
                    <a:pt x="0" y="496096"/>
                  </a:cubicBezTo>
                  <a:lnTo>
                    <a:pt x="0" y="411181"/>
                  </a:lnTo>
                  <a:lnTo>
                    <a:pt x="0" y="353560"/>
                  </a:lnTo>
                  <a:lnTo>
                    <a:pt x="0" y="282798"/>
                  </a:lnTo>
                  <a:lnTo>
                    <a:pt x="0" y="225177"/>
                  </a:lnTo>
                  <a:lnTo>
                    <a:pt x="0" y="154161"/>
                  </a:lnTo>
                  <a:lnTo>
                    <a:pt x="0" y="96793"/>
                  </a:lnTo>
                  <a:lnTo>
                    <a:pt x="0" y="11878"/>
                  </a:lnTo>
                  <a:cubicBezTo>
                    <a:pt x="0" y="5307"/>
                    <a:pt x="5315" y="0"/>
                    <a:pt x="118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占位符 11"/>
            <p:cNvSpPr txBox="1"/>
            <p:nvPr/>
          </p:nvSpPr>
          <p:spPr>
            <a:xfrm>
              <a:off x="5682593" y="3862665"/>
              <a:ext cx="5919985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3" name="文本占位符 12"/>
            <p:cNvSpPr txBox="1"/>
            <p:nvPr/>
          </p:nvSpPr>
          <p:spPr>
            <a:xfrm>
              <a:off x="6547220" y="2859854"/>
              <a:ext cx="419073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芯片攻和防的对抗</a:t>
              </a:r>
              <a:endParaRPr kumimoji="0" lang="zh-CN" altLang="en-US" sz="4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594D7-97C5-5036-013F-30CF1DEE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FCF537-7760-3EBE-D683-1E06999C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50" y="1053583"/>
            <a:ext cx="7871901" cy="49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2047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DE673-6E10-6C03-3DA5-743A005D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侵入式攻击实战实例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722CDF-27F5-328E-34CA-2AE4E30B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24" y="1092399"/>
            <a:ext cx="8249753" cy="49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10628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574999" y="1181633"/>
            <a:ext cx="6135653" cy="4955642"/>
            <a:chOff x="5936710" y="1353083"/>
            <a:chExt cx="6135653" cy="4955642"/>
          </a:xfrm>
        </p:grpSpPr>
        <p:sp>
          <p:nvSpPr>
            <p:cNvPr id="26" name="文本占位符 11"/>
            <p:cNvSpPr txBox="1"/>
            <p:nvPr/>
          </p:nvSpPr>
          <p:spPr>
            <a:xfrm>
              <a:off x="6512398" y="4034115"/>
              <a:ext cx="4984278" cy="5461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2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密码芯片的半侵入式分析</a:t>
              </a:r>
            </a:p>
          </p:txBody>
        </p:sp>
        <p:sp>
          <p:nvSpPr>
            <p:cNvPr id="28" name="books-group_25777"/>
            <p:cNvSpPr>
              <a:spLocks noChangeAspect="1"/>
            </p:cNvSpPr>
            <p:nvPr/>
          </p:nvSpPr>
          <p:spPr bwMode="auto">
            <a:xfrm>
              <a:off x="8310569" y="1353083"/>
              <a:ext cx="1387936" cy="1419261"/>
            </a:xfrm>
            <a:custGeom>
              <a:avLst/>
              <a:gdLst>
                <a:gd name="connsiteX0" fmla="*/ 75418 w 590915"/>
                <a:gd name="connsiteY0" fmla="*/ 479492 h 604252"/>
                <a:gd name="connsiteX1" fmla="*/ 398146 w 590915"/>
                <a:gd name="connsiteY1" fmla="*/ 479492 h 604252"/>
                <a:gd name="connsiteX2" fmla="*/ 408150 w 590915"/>
                <a:gd name="connsiteY2" fmla="*/ 489477 h 604252"/>
                <a:gd name="connsiteX3" fmla="*/ 398146 w 590915"/>
                <a:gd name="connsiteY3" fmla="*/ 499462 h 604252"/>
                <a:gd name="connsiteX4" fmla="*/ 75418 w 590915"/>
                <a:gd name="connsiteY4" fmla="*/ 499462 h 604252"/>
                <a:gd name="connsiteX5" fmla="*/ 65414 w 590915"/>
                <a:gd name="connsiteY5" fmla="*/ 489477 h 604252"/>
                <a:gd name="connsiteX6" fmla="*/ 75418 w 590915"/>
                <a:gd name="connsiteY6" fmla="*/ 479492 h 604252"/>
                <a:gd name="connsiteX7" fmla="*/ 75418 w 590915"/>
                <a:gd name="connsiteY7" fmla="*/ 424451 h 604252"/>
                <a:gd name="connsiteX8" fmla="*/ 398146 w 590915"/>
                <a:gd name="connsiteY8" fmla="*/ 424451 h 604252"/>
                <a:gd name="connsiteX9" fmla="*/ 408150 w 590915"/>
                <a:gd name="connsiteY9" fmla="*/ 434436 h 604252"/>
                <a:gd name="connsiteX10" fmla="*/ 398146 w 590915"/>
                <a:gd name="connsiteY10" fmla="*/ 444421 h 604252"/>
                <a:gd name="connsiteX11" fmla="*/ 75418 w 590915"/>
                <a:gd name="connsiteY11" fmla="*/ 444421 h 604252"/>
                <a:gd name="connsiteX12" fmla="*/ 65414 w 590915"/>
                <a:gd name="connsiteY12" fmla="*/ 434436 h 604252"/>
                <a:gd name="connsiteX13" fmla="*/ 75418 w 590915"/>
                <a:gd name="connsiteY13" fmla="*/ 424451 h 604252"/>
                <a:gd name="connsiteX14" fmla="*/ 75418 w 590915"/>
                <a:gd name="connsiteY14" fmla="*/ 369410 h 604252"/>
                <a:gd name="connsiteX15" fmla="*/ 398146 w 590915"/>
                <a:gd name="connsiteY15" fmla="*/ 369410 h 604252"/>
                <a:gd name="connsiteX16" fmla="*/ 408150 w 590915"/>
                <a:gd name="connsiteY16" fmla="*/ 379395 h 604252"/>
                <a:gd name="connsiteX17" fmla="*/ 398146 w 590915"/>
                <a:gd name="connsiteY17" fmla="*/ 389380 h 604252"/>
                <a:gd name="connsiteX18" fmla="*/ 75418 w 590915"/>
                <a:gd name="connsiteY18" fmla="*/ 389380 h 604252"/>
                <a:gd name="connsiteX19" fmla="*/ 65414 w 590915"/>
                <a:gd name="connsiteY19" fmla="*/ 379395 h 604252"/>
                <a:gd name="connsiteX20" fmla="*/ 75418 w 590915"/>
                <a:gd name="connsiteY20" fmla="*/ 369410 h 604252"/>
                <a:gd name="connsiteX21" fmla="*/ 75418 w 590915"/>
                <a:gd name="connsiteY21" fmla="*/ 314369 h 604252"/>
                <a:gd name="connsiteX22" fmla="*/ 398146 w 590915"/>
                <a:gd name="connsiteY22" fmla="*/ 314369 h 604252"/>
                <a:gd name="connsiteX23" fmla="*/ 408150 w 590915"/>
                <a:gd name="connsiteY23" fmla="*/ 324354 h 604252"/>
                <a:gd name="connsiteX24" fmla="*/ 398146 w 590915"/>
                <a:gd name="connsiteY24" fmla="*/ 334339 h 604252"/>
                <a:gd name="connsiteX25" fmla="*/ 75418 w 590915"/>
                <a:gd name="connsiteY25" fmla="*/ 334339 h 604252"/>
                <a:gd name="connsiteX26" fmla="*/ 65414 w 590915"/>
                <a:gd name="connsiteY26" fmla="*/ 324354 h 604252"/>
                <a:gd name="connsiteX27" fmla="*/ 75418 w 590915"/>
                <a:gd name="connsiteY27" fmla="*/ 314369 h 604252"/>
                <a:gd name="connsiteX28" fmla="*/ 50518 w 590915"/>
                <a:gd name="connsiteY28" fmla="*/ 275707 h 604252"/>
                <a:gd name="connsiteX29" fmla="*/ 20007 w 590915"/>
                <a:gd name="connsiteY29" fmla="*/ 306174 h 604252"/>
                <a:gd name="connsiteX30" fmla="*/ 20007 w 590915"/>
                <a:gd name="connsiteY30" fmla="*/ 510354 h 604252"/>
                <a:gd name="connsiteX31" fmla="*/ 50518 w 590915"/>
                <a:gd name="connsiteY31" fmla="*/ 540821 h 604252"/>
                <a:gd name="connsiteX32" fmla="*/ 86730 w 590915"/>
                <a:gd name="connsiteY32" fmla="*/ 540821 h 604252"/>
                <a:gd name="connsiteX33" fmla="*/ 94533 w 590915"/>
                <a:gd name="connsiteY33" fmla="*/ 544617 h 604252"/>
                <a:gd name="connsiteX34" fmla="*/ 96334 w 590915"/>
                <a:gd name="connsiteY34" fmla="*/ 553207 h 604252"/>
                <a:gd name="connsiteX35" fmla="*/ 90432 w 590915"/>
                <a:gd name="connsiteY35" fmla="*/ 576382 h 604252"/>
                <a:gd name="connsiteX36" fmla="*/ 165358 w 590915"/>
                <a:gd name="connsiteY36" fmla="*/ 541720 h 604252"/>
                <a:gd name="connsiteX37" fmla="*/ 169559 w 590915"/>
                <a:gd name="connsiteY37" fmla="*/ 540821 h 604252"/>
                <a:gd name="connsiteX38" fmla="*/ 423047 w 590915"/>
                <a:gd name="connsiteY38" fmla="*/ 540821 h 604252"/>
                <a:gd name="connsiteX39" fmla="*/ 453558 w 590915"/>
                <a:gd name="connsiteY39" fmla="*/ 510354 h 604252"/>
                <a:gd name="connsiteX40" fmla="*/ 453558 w 590915"/>
                <a:gd name="connsiteY40" fmla="*/ 306174 h 604252"/>
                <a:gd name="connsiteX41" fmla="*/ 423047 w 590915"/>
                <a:gd name="connsiteY41" fmla="*/ 275707 h 604252"/>
                <a:gd name="connsiteX42" fmla="*/ 50518 w 590915"/>
                <a:gd name="connsiteY42" fmla="*/ 255729 h 604252"/>
                <a:gd name="connsiteX43" fmla="*/ 423047 w 590915"/>
                <a:gd name="connsiteY43" fmla="*/ 255729 h 604252"/>
                <a:gd name="connsiteX44" fmla="*/ 473565 w 590915"/>
                <a:gd name="connsiteY44" fmla="*/ 306174 h 604252"/>
                <a:gd name="connsiteX45" fmla="*/ 473565 w 590915"/>
                <a:gd name="connsiteY45" fmla="*/ 510354 h 604252"/>
                <a:gd name="connsiteX46" fmla="*/ 423047 w 590915"/>
                <a:gd name="connsiteY46" fmla="*/ 560799 h 604252"/>
                <a:gd name="connsiteX47" fmla="*/ 171760 w 590915"/>
                <a:gd name="connsiteY47" fmla="*/ 560799 h 604252"/>
                <a:gd name="connsiteX48" fmla="*/ 79828 w 590915"/>
                <a:gd name="connsiteY48" fmla="*/ 603353 h 604252"/>
                <a:gd name="connsiteX49" fmla="*/ 75626 w 590915"/>
                <a:gd name="connsiteY49" fmla="*/ 604252 h 604252"/>
                <a:gd name="connsiteX50" fmla="*/ 69224 w 590915"/>
                <a:gd name="connsiteY50" fmla="*/ 601955 h 604252"/>
                <a:gd name="connsiteX51" fmla="*/ 65923 w 590915"/>
                <a:gd name="connsiteY51" fmla="*/ 591865 h 604252"/>
                <a:gd name="connsiteX52" fmla="*/ 73826 w 590915"/>
                <a:gd name="connsiteY52" fmla="*/ 560799 h 604252"/>
                <a:gd name="connsiteX53" fmla="*/ 50518 w 590915"/>
                <a:gd name="connsiteY53" fmla="*/ 560799 h 604252"/>
                <a:gd name="connsiteX54" fmla="*/ 0 w 590915"/>
                <a:gd name="connsiteY54" fmla="*/ 510354 h 604252"/>
                <a:gd name="connsiteX55" fmla="*/ 0 w 590915"/>
                <a:gd name="connsiteY55" fmla="*/ 306174 h 604252"/>
                <a:gd name="connsiteX56" fmla="*/ 50518 w 590915"/>
                <a:gd name="connsiteY56" fmla="*/ 255729 h 604252"/>
                <a:gd name="connsiteX57" fmla="*/ 454971 w 590915"/>
                <a:gd name="connsiteY57" fmla="*/ 168510 h 604252"/>
                <a:gd name="connsiteX58" fmla="*/ 462060 w 590915"/>
                <a:gd name="connsiteY58" fmla="*/ 171406 h 604252"/>
                <a:gd name="connsiteX59" fmla="*/ 464956 w 590915"/>
                <a:gd name="connsiteY59" fmla="*/ 178495 h 604252"/>
                <a:gd name="connsiteX60" fmla="*/ 462060 w 590915"/>
                <a:gd name="connsiteY60" fmla="*/ 185485 h 604252"/>
                <a:gd name="connsiteX61" fmla="*/ 454971 w 590915"/>
                <a:gd name="connsiteY61" fmla="*/ 188480 h 604252"/>
                <a:gd name="connsiteX62" fmla="*/ 447882 w 590915"/>
                <a:gd name="connsiteY62" fmla="*/ 185485 h 604252"/>
                <a:gd name="connsiteX63" fmla="*/ 444986 w 590915"/>
                <a:gd name="connsiteY63" fmla="*/ 178495 h 604252"/>
                <a:gd name="connsiteX64" fmla="*/ 447882 w 590915"/>
                <a:gd name="connsiteY64" fmla="*/ 171406 h 604252"/>
                <a:gd name="connsiteX65" fmla="*/ 454971 w 590915"/>
                <a:gd name="connsiteY65" fmla="*/ 168510 h 604252"/>
                <a:gd name="connsiteX66" fmla="*/ 456382 w 590915"/>
                <a:gd name="connsiteY66" fmla="*/ 43327 h 604252"/>
                <a:gd name="connsiteX67" fmla="*/ 499815 w 590915"/>
                <a:gd name="connsiteY67" fmla="*/ 86702 h 604252"/>
                <a:gd name="connsiteX68" fmla="*/ 479199 w 590915"/>
                <a:gd name="connsiteY68" fmla="*/ 123580 h 604252"/>
                <a:gd name="connsiteX69" fmla="*/ 478799 w 590915"/>
                <a:gd name="connsiteY69" fmla="*/ 123880 h 604252"/>
                <a:gd name="connsiteX70" fmla="*/ 464989 w 590915"/>
                <a:gd name="connsiteY70" fmla="*/ 148266 h 604252"/>
                <a:gd name="connsiteX71" fmla="*/ 455281 w 590915"/>
                <a:gd name="connsiteY71" fmla="*/ 158560 h 604252"/>
                <a:gd name="connsiteX72" fmla="*/ 454881 w 590915"/>
                <a:gd name="connsiteY72" fmla="*/ 158560 h 604252"/>
                <a:gd name="connsiteX73" fmla="*/ 444973 w 590915"/>
                <a:gd name="connsiteY73" fmla="*/ 148866 h 604252"/>
                <a:gd name="connsiteX74" fmla="*/ 468791 w 590915"/>
                <a:gd name="connsiteY74" fmla="*/ 106590 h 604252"/>
                <a:gd name="connsiteX75" fmla="*/ 479800 w 590915"/>
                <a:gd name="connsiteY75" fmla="*/ 86702 h 604252"/>
                <a:gd name="connsiteX76" fmla="*/ 456382 w 590915"/>
                <a:gd name="connsiteY76" fmla="*/ 63315 h 604252"/>
                <a:gd name="connsiteX77" fmla="*/ 432964 w 590915"/>
                <a:gd name="connsiteY77" fmla="*/ 86702 h 604252"/>
                <a:gd name="connsiteX78" fmla="*/ 422957 w 590915"/>
                <a:gd name="connsiteY78" fmla="*/ 96696 h 604252"/>
                <a:gd name="connsiteX79" fmla="*/ 412949 w 590915"/>
                <a:gd name="connsiteY79" fmla="*/ 86702 h 604252"/>
                <a:gd name="connsiteX80" fmla="*/ 456382 w 590915"/>
                <a:gd name="connsiteY80" fmla="*/ 43327 h 604252"/>
                <a:gd name="connsiteX81" fmla="*/ 372361 w 590915"/>
                <a:gd name="connsiteY81" fmla="*/ 19982 h 604252"/>
                <a:gd name="connsiteX82" fmla="*/ 341854 w 590915"/>
                <a:gd name="connsiteY82" fmla="*/ 50454 h 604252"/>
                <a:gd name="connsiteX83" fmla="*/ 341854 w 590915"/>
                <a:gd name="connsiteY83" fmla="*/ 170245 h 604252"/>
                <a:gd name="connsiteX84" fmla="*/ 372361 w 590915"/>
                <a:gd name="connsiteY84" fmla="*/ 200717 h 604252"/>
                <a:gd name="connsiteX85" fmla="*/ 417472 w 590915"/>
                <a:gd name="connsiteY85" fmla="*/ 200717 h 604252"/>
                <a:gd name="connsiteX86" fmla="*/ 421673 w 590915"/>
                <a:gd name="connsiteY86" fmla="*/ 201616 h 604252"/>
                <a:gd name="connsiteX87" fmla="*/ 490090 w 590915"/>
                <a:gd name="connsiteY87" fmla="*/ 233287 h 604252"/>
                <a:gd name="connsiteX88" fmla="*/ 490390 w 590915"/>
                <a:gd name="connsiteY88" fmla="*/ 210508 h 604252"/>
                <a:gd name="connsiteX89" fmla="*/ 500393 w 590915"/>
                <a:gd name="connsiteY89" fmla="*/ 200717 h 604252"/>
                <a:gd name="connsiteX90" fmla="*/ 540403 w 590915"/>
                <a:gd name="connsiteY90" fmla="*/ 200717 h 604252"/>
                <a:gd name="connsiteX91" fmla="*/ 570910 w 590915"/>
                <a:gd name="connsiteY91" fmla="*/ 170245 h 604252"/>
                <a:gd name="connsiteX92" fmla="*/ 570910 w 590915"/>
                <a:gd name="connsiteY92" fmla="*/ 50454 h 604252"/>
                <a:gd name="connsiteX93" fmla="*/ 540403 w 590915"/>
                <a:gd name="connsiteY93" fmla="*/ 19982 h 604252"/>
                <a:gd name="connsiteX94" fmla="*/ 372361 w 590915"/>
                <a:gd name="connsiteY94" fmla="*/ 0 h 604252"/>
                <a:gd name="connsiteX95" fmla="*/ 540403 w 590915"/>
                <a:gd name="connsiteY95" fmla="*/ 0 h 604252"/>
                <a:gd name="connsiteX96" fmla="*/ 590915 w 590915"/>
                <a:gd name="connsiteY96" fmla="*/ 50454 h 604252"/>
                <a:gd name="connsiteX97" fmla="*/ 590915 w 590915"/>
                <a:gd name="connsiteY97" fmla="*/ 170245 h 604252"/>
                <a:gd name="connsiteX98" fmla="*/ 540403 w 590915"/>
                <a:gd name="connsiteY98" fmla="*/ 220699 h 604252"/>
                <a:gd name="connsiteX99" fmla="*/ 510295 w 590915"/>
                <a:gd name="connsiteY99" fmla="*/ 220699 h 604252"/>
                <a:gd name="connsiteX100" fmla="*/ 509795 w 590915"/>
                <a:gd name="connsiteY100" fmla="*/ 248973 h 604252"/>
                <a:gd name="connsiteX101" fmla="*/ 505194 w 590915"/>
                <a:gd name="connsiteY101" fmla="*/ 257265 h 604252"/>
                <a:gd name="connsiteX102" fmla="*/ 499793 w 590915"/>
                <a:gd name="connsiteY102" fmla="*/ 258764 h 604252"/>
                <a:gd name="connsiteX103" fmla="*/ 495592 w 590915"/>
                <a:gd name="connsiteY103" fmla="*/ 257865 h 604252"/>
                <a:gd name="connsiteX104" fmla="*/ 415272 w 590915"/>
                <a:gd name="connsiteY104" fmla="*/ 220699 h 604252"/>
                <a:gd name="connsiteX105" fmla="*/ 372361 w 590915"/>
                <a:gd name="connsiteY105" fmla="*/ 220699 h 604252"/>
                <a:gd name="connsiteX106" fmla="*/ 321849 w 590915"/>
                <a:gd name="connsiteY106" fmla="*/ 170245 h 604252"/>
                <a:gd name="connsiteX107" fmla="*/ 321849 w 590915"/>
                <a:gd name="connsiteY107" fmla="*/ 50454 h 604252"/>
                <a:gd name="connsiteX108" fmla="*/ 372361 w 590915"/>
                <a:gd name="connsiteY108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90915" h="604252">
                  <a:moveTo>
                    <a:pt x="75418" y="479492"/>
                  </a:moveTo>
                  <a:lnTo>
                    <a:pt x="398146" y="479492"/>
                  </a:lnTo>
                  <a:cubicBezTo>
                    <a:pt x="403748" y="479492"/>
                    <a:pt x="408150" y="483985"/>
                    <a:pt x="408150" y="489477"/>
                  </a:cubicBezTo>
                  <a:cubicBezTo>
                    <a:pt x="408150" y="495069"/>
                    <a:pt x="403748" y="499462"/>
                    <a:pt x="398146" y="499462"/>
                  </a:cubicBezTo>
                  <a:lnTo>
                    <a:pt x="75418" y="499462"/>
                  </a:lnTo>
                  <a:cubicBezTo>
                    <a:pt x="69916" y="499462"/>
                    <a:pt x="65414" y="495069"/>
                    <a:pt x="65414" y="489477"/>
                  </a:cubicBezTo>
                  <a:cubicBezTo>
                    <a:pt x="65414" y="483985"/>
                    <a:pt x="69916" y="479492"/>
                    <a:pt x="75418" y="479492"/>
                  </a:cubicBezTo>
                  <a:close/>
                  <a:moveTo>
                    <a:pt x="75418" y="424451"/>
                  </a:moveTo>
                  <a:lnTo>
                    <a:pt x="398146" y="424451"/>
                  </a:lnTo>
                  <a:cubicBezTo>
                    <a:pt x="403748" y="424451"/>
                    <a:pt x="408150" y="428944"/>
                    <a:pt x="408150" y="434436"/>
                  </a:cubicBezTo>
                  <a:cubicBezTo>
                    <a:pt x="408150" y="439928"/>
                    <a:pt x="403748" y="444421"/>
                    <a:pt x="398146" y="444421"/>
                  </a:cubicBezTo>
                  <a:lnTo>
                    <a:pt x="75418" y="444421"/>
                  </a:lnTo>
                  <a:cubicBezTo>
                    <a:pt x="69916" y="444421"/>
                    <a:pt x="65414" y="439928"/>
                    <a:pt x="65414" y="434436"/>
                  </a:cubicBezTo>
                  <a:cubicBezTo>
                    <a:pt x="65414" y="428944"/>
                    <a:pt x="69916" y="424451"/>
                    <a:pt x="75418" y="424451"/>
                  </a:cubicBezTo>
                  <a:close/>
                  <a:moveTo>
                    <a:pt x="75418" y="369410"/>
                  </a:moveTo>
                  <a:lnTo>
                    <a:pt x="398146" y="369410"/>
                  </a:lnTo>
                  <a:cubicBezTo>
                    <a:pt x="403748" y="369410"/>
                    <a:pt x="408150" y="373903"/>
                    <a:pt x="408150" y="379395"/>
                  </a:cubicBezTo>
                  <a:cubicBezTo>
                    <a:pt x="408150" y="384887"/>
                    <a:pt x="403748" y="389380"/>
                    <a:pt x="398146" y="389380"/>
                  </a:cubicBezTo>
                  <a:lnTo>
                    <a:pt x="75418" y="389380"/>
                  </a:lnTo>
                  <a:cubicBezTo>
                    <a:pt x="69916" y="389380"/>
                    <a:pt x="65414" y="384887"/>
                    <a:pt x="65414" y="379395"/>
                  </a:cubicBezTo>
                  <a:cubicBezTo>
                    <a:pt x="65414" y="373903"/>
                    <a:pt x="69916" y="369410"/>
                    <a:pt x="75418" y="369410"/>
                  </a:cubicBezTo>
                  <a:close/>
                  <a:moveTo>
                    <a:pt x="75418" y="314369"/>
                  </a:moveTo>
                  <a:lnTo>
                    <a:pt x="398146" y="314369"/>
                  </a:lnTo>
                  <a:cubicBezTo>
                    <a:pt x="403748" y="314369"/>
                    <a:pt x="408150" y="318862"/>
                    <a:pt x="408150" y="324354"/>
                  </a:cubicBezTo>
                  <a:cubicBezTo>
                    <a:pt x="408150" y="329846"/>
                    <a:pt x="403748" y="334339"/>
                    <a:pt x="398146" y="334339"/>
                  </a:cubicBezTo>
                  <a:lnTo>
                    <a:pt x="75418" y="334339"/>
                  </a:lnTo>
                  <a:cubicBezTo>
                    <a:pt x="69916" y="334339"/>
                    <a:pt x="65414" y="329846"/>
                    <a:pt x="65414" y="324354"/>
                  </a:cubicBezTo>
                  <a:cubicBezTo>
                    <a:pt x="65414" y="318862"/>
                    <a:pt x="69916" y="314369"/>
                    <a:pt x="75418" y="314369"/>
                  </a:cubicBezTo>
                  <a:close/>
                  <a:moveTo>
                    <a:pt x="50518" y="275707"/>
                  </a:moveTo>
                  <a:cubicBezTo>
                    <a:pt x="33712" y="275707"/>
                    <a:pt x="20007" y="289393"/>
                    <a:pt x="20007" y="306174"/>
                  </a:cubicBezTo>
                  <a:lnTo>
                    <a:pt x="20007" y="510354"/>
                  </a:lnTo>
                  <a:cubicBezTo>
                    <a:pt x="20007" y="527135"/>
                    <a:pt x="33712" y="540821"/>
                    <a:pt x="50518" y="540821"/>
                  </a:cubicBezTo>
                  <a:lnTo>
                    <a:pt x="86730" y="540821"/>
                  </a:lnTo>
                  <a:cubicBezTo>
                    <a:pt x="89731" y="540821"/>
                    <a:pt x="92732" y="542219"/>
                    <a:pt x="94533" y="544617"/>
                  </a:cubicBezTo>
                  <a:cubicBezTo>
                    <a:pt x="96434" y="547114"/>
                    <a:pt x="97134" y="550210"/>
                    <a:pt x="96334" y="553207"/>
                  </a:cubicBezTo>
                  <a:lnTo>
                    <a:pt x="90432" y="576382"/>
                  </a:lnTo>
                  <a:lnTo>
                    <a:pt x="165358" y="541720"/>
                  </a:lnTo>
                  <a:cubicBezTo>
                    <a:pt x="166758" y="541120"/>
                    <a:pt x="168159" y="540821"/>
                    <a:pt x="169559" y="540821"/>
                  </a:cubicBezTo>
                  <a:lnTo>
                    <a:pt x="423047" y="540821"/>
                  </a:lnTo>
                  <a:cubicBezTo>
                    <a:pt x="439853" y="540821"/>
                    <a:pt x="453558" y="527135"/>
                    <a:pt x="453558" y="510354"/>
                  </a:cubicBezTo>
                  <a:lnTo>
                    <a:pt x="453558" y="306174"/>
                  </a:lnTo>
                  <a:cubicBezTo>
                    <a:pt x="453558" y="289393"/>
                    <a:pt x="439853" y="275707"/>
                    <a:pt x="423047" y="275707"/>
                  </a:cubicBezTo>
                  <a:close/>
                  <a:moveTo>
                    <a:pt x="50518" y="255729"/>
                  </a:moveTo>
                  <a:lnTo>
                    <a:pt x="423047" y="255729"/>
                  </a:lnTo>
                  <a:cubicBezTo>
                    <a:pt x="450857" y="255729"/>
                    <a:pt x="473565" y="278404"/>
                    <a:pt x="473565" y="306174"/>
                  </a:cubicBezTo>
                  <a:lnTo>
                    <a:pt x="473565" y="510354"/>
                  </a:lnTo>
                  <a:cubicBezTo>
                    <a:pt x="473565" y="538124"/>
                    <a:pt x="450857" y="560799"/>
                    <a:pt x="423047" y="560799"/>
                  </a:cubicBezTo>
                  <a:lnTo>
                    <a:pt x="171760" y="560799"/>
                  </a:lnTo>
                  <a:lnTo>
                    <a:pt x="79828" y="603353"/>
                  </a:lnTo>
                  <a:cubicBezTo>
                    <a:pt x="78427" y="603952"/>
                    <a:pt x="77027" y="604252"/>
                    <a:pt x="75626" y="604252"/>
                  </a:cubicBezTo>
                  <a:cubicBezTo>
                    <a:pt x="73326" y="604252"/>
                    <a:pt x="71025" y="603553"/>
                    <a:pt x="69224" y="601955"/>
                  </a:cubicBezTo>
                  <a:cubicBezTo>
                    <a:pt x="66223" y="599557"/>
                    <a:pt x="64923" y="595561"/>
                    <a:pt x="65923" y="591865"/>
                  </a:cubicBezTo>
                  <a:lnTo>
                    <a:pt x="73826" y="560799"/>
                  </a:lnTo>
                  <a:lnTo>
                    <a:pt x="50518" y="560799"/>
                  </a:lnTo>
                  <a:cubicBezTo>
                    <a:pt x="22708" y="560799"/>
                    <a:pt x="0" y="538124"/>
                    <a:pt x="0" y="510354"/>
                  </a:cubicBezTo>
                  <a:lnTo>
                    <a:pt x="0" y="306174"/>
                  </a:lnTo>
                  <a:cubicBezTo>
                    <a:pt x="0" y="278404"/>
                    <a:pt x="22708" y="255729"/>
                    <a:pt x="50518" y="255729"/>
                  </a:cubicBezTo>
                  <a:close/>
                  <a:moveTo>
                    <a:pt x="454971" y="168510"/>
                  </a:moveTo>
                  <a:cubicBezTo>
                    <a:pt x="457567" y="168510"/>
                    <a:pt x="460163" y="169509"/>
                    <a:pt x="462060" y="171406"/>
                  </a:cubicBezTo>
                  <a:cubicBezTo>
                    <a:pt x="463858" y="173303"/>
                    <a:pt x="464956" y="175799"/>
                    <a:pt x="464956" y="178495"/>
                  </a:cubicBezTo>
                  <a:cubicBezTo>
                    <a:pt x="464956" y="181091"/>
                    <a:pt x="463858" y="183687"/>
                    <a:pt x="462060" y="185485"/>
                  </a:cubicBezTo>
                  <a:cubicBezTo>
                    <a:pt x="460163" y="187382"/>
                    <a:pt x="457567" y="188480"/>
                    <a:pt x="454971" y="188480"/>
                  </a:cubicBezTo>
                  <a:cubicBezTo>
                    <a:pt x="452375" y="188480"/>
                    <a:pt x="449779" y="187382"/>
                    <a:pt x="447882" y="185485"/>
                  </a:cubicBezTo>
                  <a:cubicBezTo>
                    <a:pt x="446084" y="183687"/>
                    <a:pt x="444986" y="181091"/>
                    <a:pt x="444986" y="178495"/>
                  </a:cubicBezTo>
                  <a:cubicBezTo>
                    <a:pt x="444986" y="175799"/>
                    <a:pt x="446084" y="173303"/>
                    <a:pt x="447882" y="171406"/>
                  </a:cubicBezTo>
                  <a:cubicBezTo>
                    <a:pt x="449779" y="169509"/>
                    <a:pt x="452375" y="168510"/>
                    <a:pt x="454971" y="168510"/>
                  </a:cubicBezTo>
                  <a:close/>
                  <a:moveTo>
                    <a:pt x="456382" y="43327"/>
                  </a:moveTo>
                  <a:cubicBezTo>
                    <a:pt x="480300" y="43327"/>
                    <a:pt x="499815" y="62816"/>
                    <a:pt x="499815" y="86702"/>
                  </a:cubicBezTo>
                  <a:cubicBezTo>
                    <a:pt x="499815" y="101893"/>
                    <a:pt x="492109" y="115685"/>
                    <a:pt x="479199" y="123580"/>
                  </a:cubicBezTo>
                  <a:cubicBezTo>
                    <a:pt x="479099" y="123680"/>
                    <a:pt x="478999" y="123780"/>
                    <a:pt x="478799" y="123880"/>
                  </a:cubicBezTo>
                  <a:cubicBezTo>
                    <a:pt x="469892" y="128977"/>
                    <a:pt x="464588" y="138272"/>
                    <a:pt x="464989" y="148266"/>
                  </a:cubicBezTo>
                  <a:cubicBezTo>
                    <a:pt x="465089" y="153763"/>
                    <a:pt x="460785" y="158360"/>
                    <a:pt x="455281" y="158560"/>
                  </a:cubicBezTo>
                  <a:cubicBezTo>
                    <a:pt x="455181" y="158560"/>
                    <a:pt x="455081" y="158560"/>
                    <a:pt x="454881" y="158560"/>
                  </a:cubicBezTo>
                  <a:cubicBezTo>
                    <a:pt x="449577" y="158560"/>
                    <a:pt x="445073" y="154263"/>
                    <a:pt x="444973" y="148866"/>
                  </a:cubicBezTo>
                  <a:cubicBezTo>
                    <a:pt x="444373" y="131576"/>
                    <a:pt x="453480" y="115385"/>
                    <a:pt x="468791" y="106590"/>
                  </a:cubicBezTo>
                  <a:cubicBezTo>
                    <a:pt x="475697" y="102293"/>
                    <a:pt x="479800" y="94897"/>
                    <a:pt x="479800" y="86702"/>
                  </a:cubicBezTo>
                  <a:cubicBezTo>
                    <a:pt x="479800" y="73809"/>
                    <a:pt x="469292" y="63315"/>
                    <a:pt x="456382" y="63315"/>
                  </a:cubicBezTo>
                  <a:cubicBezTo>
                    <a:pt x="443472" y="63315"/>
                    <a:pt x="432964" y="73809"/>
                    <a:pt x="432964" y="86702"/>
                  </a:cubicBezTo>
                  <a:cubicBezTo>
                    <a:pt x="432964" y="92299"/>
                    <a:pt x="428461" y="96696"/>
                    <a:pt x="422957" y="96696"/>
                  </a:cubicBezTo>
                  <a:cubicBezTo>
                    <a:pt x="417452" y="96696"/>
                    <a:pt x="412949" y="92299"/>
                    <a:pt x="412949" y="86702"/>
                  </a:cubicBezTo>
                  <a:cubicBezTo>
                    <a:pt x="412949" y="62816"/>
                    <a:pt x="432464" y="43327"/>
                    <a:pt x="456382" y="43327"/>
                  </a:cubicBezTo>
                  <a:close/>
                  <a:moveTo>
                    <a:pt x="372361" y="19982"/>
                  </a:moveTo>
                  <a:cubicBezTo>
                    <a:pt x="355557" y="19982"/>
                    <a:pt x="341854" y="33669"/>
                    <a:pt x="341854" y="50454"/>
                  </a:cubicBezTo>
                  <a:lnTo>
                    <a:pt x="341854" y="170245"/>
                  </a:lnTo>
                  <a:cubicBezTo>
                    <a:pt x="341854" y="187029"/>
                    <a:pt x="355557" y="200717"/>
                    <a:pt x="372361" y="200717"/>
                  </a:cubicBezTo>
                  <a:lnTo>
                    <a:pt x="417472" y="200717"/>
                  </a:lnTo>
                  <a:cubicBezTo>
                    <a:pt x="418973" y="200717"/>
                    <a:pt x="420373" y="201017"/>
                    <a:pt x="421673" y="201616"/>
                  </a:cubicBezTo>
                  <a:lnTo>
                    <a:pt x="490090" y="233287"/>
                  </a:lnTo>
                  <a:lnTo>
                    <a:pt x="490390" y="210508"/>
                  </a:lnTo>
                  <a:cubicBezTo>
                    <a:pt x="490490" y="205113"/>
                    <a:pt x="494891" y="200717"/>
                    <a:pt x="500393" y="200717"/>
                  </a:cubicBezTo>
                  <a:lnTo>
                    <a:pt x="540403" y="200717"/>
                  </a:lnTo>
                  <a:cubicBezTo>
                    <a:pt x="557207" y="200717"/>
                    <a:pt x="570910" y="187029"/>
                    <a:pt x="570910" y="170245"/>
                  </a:cubicBezTo>
                  <a:lnTo>
                    <a:pt x="570910" y="50454"/>
                  </a:lnTo>
                  <a:cubicBezTo>
                    <a:pt x="570910" y="33669"/>
                    <a:pt x="557207" y="19982"/>
                    <a:pt x="540403" y="19982"/>
                  </a:cubicBezTo>
                  <a:close/>
                  <a:moveTo>
                    <a:pt x="372361" y="0"/>
                  </a:moveTo>
                  <a:lnTo>
                    <a:pt x="540403" y="0"/>
                  </a:lnTo>
                  <a:cubicBezTo>
                    <a:pt x="568309" y="0"/>
                    <a:pt x="590915" y="22679"/>
                    <a:pt x="590915" y="50454"/>
                  </a:cubicBezTo>
                  <a:lnTo>
                    <a:pt x="590915" y="170245"/>
                  </a:lnTo>
                  <a:cubicBezTo>
                    <a:pt x="590915" y="198019"/>
                    <a:pt x="568309" y="220699"/>
                    <a:pt x="540403" y="220699"/>
                  </a:cubicBezTo>
                  <a:lnTo>
                    <a:pt x="510295" y="220699"/>
                  </a:lnTo>
                  <a:lnTo>
                    <a:pt x="509795" y="248973"/>
                  </a:lnTo>
                  <a:cubicBezTo>
                    <a:pt x="509795" y="252370"/>
                    <a:pt x="507995" y="255467"/>
                    <a:pt x="505194" y="257265"/>
                  </a:cubicBezTo>
                  <a:cubicBezTo>
                    <a:pt x="503494" y="258264"/>
                    <a:pt x="501693" y="258764"/>
                    <a:pt x="499793" y="258764"/>
                  </a:cubicBezTo>
                  <a:cubicBezTo>
                    <a:pt x="498392" y="258764"/>
                    <a:pt x="496992" y="258464"/>
                    <a:pt x="495592" y="257865"/>
                  </a:cubicBezTo>
                  <a:lnTo>
                    <a:pt x="415272" y="220699"/>
                  </a:lnTo>
                  <a:lnTo>
                    <a:pt x="372361" y="220699"/>
                  </a:lnTo>
                  <a:cubicBezTo>
                    <a:pt x="344555" y="220699"/>
                    <a:pt x="321849" y="198019"/>
                    <a:pt x="321849" y="170245"/>
                  </a:cubicBezTo>
                  <a:lnTo>
                    <a:pt x="321849" y="50454"/>
                  </a:lnTo>
                  <a:cubicBezTo>
                    <a:pt x="321849" y="22679"/>
                    <a:pt x="344555" y="0"/>
                    <a:pt x="372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CCD23A8-0868-8758-6E74-D404E5FC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2" y="1602648"/>
            <a:ext cx="5319800" cy="39655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BC76D3-1BCC-2649-DA0F-415B389E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密码芯片半侵入式攻击的目标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D6F91-303A-6702-D19B-16011253D7F3}"/>
              </a:ext>
            </a:extLst>
          </p:cNvPr>
          <p:cNvSpPr txBox="1"/>
          <p:nvPr/>
        </p:nvSpPr>
        <p:spPr>
          <a:xfrm>
            <a:off x="541337" y="1047391"/>
            <a:ext cx="55546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获得密码芯片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访问权限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读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：恢复片内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执行的代码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写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：篡改软件代码，例如输出密钥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直接通过拍照来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读取密码芯片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中的程序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直接通过拍照来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读取密码芯片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RAM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中的值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越过密码芯片的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某个安全机制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通过对密码芯片实施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故障攻击恢复密钥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对密码芯片实施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故障注入</a:t>
            </a:r>
            <a:r>
              <a:rPr lang="zh-CN" altLang="en-US" sz="2000" dirty="0">
                <a:latin typeface="+mn-ea"/>
                <a:ea typeface="+mn-ea"/>
              </a:rPr>
              <a:t>，以修改</a:t>
            </a:r>
            <a:r>
              <a:rPr lang="en-US" altLang="zh-CN" sz="2000" dirty="0">
                <a:latin typeface="+mn-ea"/>
                <a:ea typeface="+mn-ea"/>
              </a:rPr>
              <a:t>RAM</a:t>
            </a:r>
            <a:r>
              <a:rPr lang="zh-CN" altLang="en-US" sz="2000" dirty="0">
                <a:latin typeface="+mn-ea"/>
                <a:ea typeface="+mn-ea"/>
              </a:rPr>
              <a:t>的值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……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513591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半侵入式攻击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CAFC884-D403-4ADA-9506-ADB7C4E30934}"/>
              </a:ext>
            </a:extLst>
          </p:cNvPr>
          <p:cNvSpPr txBox="1"/>
          <p:nvPr/>
        </p:nvSpPr>
        <p:spPr>
          <a:xfrm>
            <a:off x="697597" y="1036076"/>
            <a:ext cx="10796806" cy="4023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定义：需要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打开芯片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的封装来访问芯片表面，但</a:t>
            </a: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钝化层保持完整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，即无需与金属表面进行接触，对硅没有机械损伤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C00000"/>
                </a:solidFill>
                <a:latin typeface="Arial"/>
                <a:ea typeface="微软雅黑"/>
              </a:rPr>
              <a:t>钝化层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：为隔绝外界环境的影响，通常在芯片加工或后续的封装工艺中，在芯片表面形成钝化层，对芯片形成保护，提高芯片的可靠性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355600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特点：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通常不需要昂贵的工具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较短时间内（如几小时）就可以得到结果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  <a:p>
            <a:pPr marL="812800" lvl="1" indent="-35560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rPr>
              <a:t>通常对所有晶体管和部分区域的晶体管实施攻击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288042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772B9-1CDD-B7E4-9967-2B11E14A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紫外线攻击</a:t>
            </a:r>
            <a:r>
              <a:rPr lang="en-US" altLang="zh-CN" dirty="0"/>
              <a:t>1</a:t>
            </a:r>
            <a:r>
              <a:rPr lang="zh-CN" altLang="en-US" dirty="0"/>
              <a:t>：定位安全熔丝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63ECC6-9AE7-D77A-5FA9-012A06557F6A}"/>
              </a:ext>
            </a:extLst>
          </p:cNvPr>
          <p:cNvSpPr txBox="1"/>
          <p:nvPr/>
        </p:nvSpPr>
        <p:spPr>
          <a:xfrm>
            <a:off x="577850" y="1013954"/>
            <a:ext cx="11058627" cy="4939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紫外线攻击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+mj-lt"/>
              </a:rPr>
              <a:t>：找到安全熔丝位置，用紫外线将熔丝擦除为未保护状态</a:t>
            </a:r>
            <a:endParaRPr lang="en-US" altLang="zh-CN" sz="2000" b="0" i="0" dirty="0">
              <a:solidFill>
                <a:srgbClr val="404040"/>
              </a:solidFill>
              <a:effectLst/>
              <a:latin typeface="+mj-lt"/>
            </a:endParaRPr>
          </a:p>
          <a:p>
            <a:pPr marL="812800" lvl="1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安全熔丝</a:t>
            </a:r>
            <a:r>
              <a:rPr lang="zh-CN" altLang="en-US" sz="2000" dirty="0">
                <a:solidFill>
                  <a:srgbClr val="404040"/>
                </a:solidFill>
                <a:latin typeface="+mj-lt"/>
              </a:rPr>
              <a:t>：芯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+mj-lt"/>
              </a:rPr>
              <a:t>片中存在一个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安全熔丝位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+mj-lt"/>
              </a:rPr>
              <a:t>，可以通过聚焦的紫外线擦除。擦除这些熔丝位后，可以使用内部逻辑直接读取存储器。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ea typeface="微软雅黑"/>
            </a:endParaRPr>
          </a:p>
          <a:p>
            <a:pPr marL="355600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搞清楚安全熔丝准确位置的思路：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ea typeface="微软雅黑"/>
            </a:endParaRPr>
          </a:p>
          <a:p>
            <a:pPr marL="812800" lvl="1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全芯片做逆向分析：费时费力费钱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ea typeface="微软雅黑"/>
            </a:endParaRPr>
          </a:p>
          <a:p>
            <a:pPr marL="812800" lvl="1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C00000"/>
                </a:solidFill>
                <a:latin typeface="+mj-lt"/>
                <a:ea typeface="微软雅黑"/>
              </a:rPr>
              <a:t>损伤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芯片的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  <a:ea typeface="微软雅黑"/>
              </a:rPr>
              <a:t>不同部分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，并观察结果：花时间、费芯片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ea typeface="微软雅黑"/>
            </a:endParaRPr>
          </a:p>
          <a:p>
            <a:pPr marL="1270000" lvl="2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C00000"/>
                </a:solidFill>
                <a:latin typeface="+mj-lt"/>
                <a:ea typeface="微软雅黑"/>
              </a:rPr>
              <a:t>二分法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：遮挡住芯片的一半，照紫外线，看是否</a:t>
            </a:r>
            <a:b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</a:b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擦除成功；再换个角度遮挡芯片的一半，照紫外</a:t>
            </a:r>
            <a:b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</a:b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线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……</a:t>
            </a:r>
          </a:p>
          <a:p>
            <a:pPr marL="1270000" lvl="2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通常尝试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15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次左右可找到位置，耗时约</a:t>
            </a:r>
            <a:r>
              <a:rPr lang="en-US" altLang="zh-CN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3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小时</a:t>
            </a:r>
            <a:endParaRPr lang="en-US" altLang="zh-CN" sz="2000" dirty="0">
              <a:solidFill>
                <a:srgbClr val="000000">
                  <a:lumMod val="85000"/>
                  <a:lumOff val="15000"/>
                </a:srgbClr>
              </a:solidFill>
              <a:latin typeface="+mj-lt"/>
              <a:ea typeface="微软雅黑"/>
            </a:endParaRPr>
          </a:p>
          <a:p>
            <a:pPr marL="1270000" lvl="2" indent="-3556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  <a:ea typeface="微软雅黑"/>
              </a:rPr>
              <a:t>技巧：</a:t>
            </a:r>
            <a:r>
              <a:rPr lang="zh-CN" altLang="en-US" sz="2000" i="0" dirty="0">
                <a:effectLst/>
                <a:latin typeface="+mj-lt"/>
              </a:rPr>
              <a:t>用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记号笔</a:t>
            </a:r>
            <a:r>
              <a:rPr lang="zh-CN" altLang="en-US" sz="2000" i="0" dirty="0">
                <a:effectLst/>
                <a:latin typeface="+mj-lt"/>
              </a:rPr>
              <a:t>把确定不需要考虑的地方涂抹覆</a:t>
            </a:r>
            <a:br>
              <a:rPr lang="en-US" altLang="zh-CN" sz="2000" i="0" dirty="0">
                <a:effectLst/>
                <a:latin typeface="+mj-lt"/>
              </a:rPr>
            </a:br>
            <a:r>
              <a:rPr lang="zh-CN" altLang="en-US" sz="2000" i="0" dirty="0">
                <a:effectLst/>
                <a:latin typeface="+mj-lt"/>
              </a:rPr>
              <a:t>盖，使紫外线照不到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9F1B5-660E-908A-8910-6A753C2BF358}"/>
              </a:ext>
            </a:extLst>
          </p:cNvPr>
          <p:cNvSpPr txBox="1"/>
          <p:nvPr/>
        </p:nvSpPr>
        <p:spPr>
          <a:xfrm>
            <a:off x="7676538" y="3632890"/>
            <a:ext cx="40853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b="1" dirty="0">
                <a:solidFill>
                  <a:srgbClr val="C00000"/>
                </a:solidFill>
                <a:latin typeface="+mj-lt"/>
              </a:rPr>
              <a:t>EPROM</a:t>
            </a:r>
            <a:r>
              <a:rPr lang="zh-CN" altLang="en-US" sz="1600" dirty="0">
                <a:latin typeface="+mj-lt"/>
              </a:rPr>
              <a:t>（</a:t>
            </a:r>
            <a:r>
              <a:rPr lang="en-US" altLang="zh-CN" sz="1600" dirty="0">
                <a:latin typeface="+mj-lt"/>
              </a:rPr>
              <a:t>Erasable Programmable Read-Only Memory</a:t>
            </a:r>
            <a:r>
              <a:rPr lang="zh-CN" altLang="en-US" sz="1600" dirty="0">
                <a:latin typeface="+mj-lt"/>
              </a:rPr>
              <a:t>）是一种断电后仍能保留数据的计算机储存芯片</a:t>
            </a:r>
            <a:r>
              <a:rPr lang="en-US" altLang="zh-CN" sz="1600" dirty="0">
                <a:latin typeface="+mj-lt"/>
              </a:rPr>
              <a:t>——</a:t>
            </a:r>
            <a:r>
              <a:rPr lang="zh-CN" altLang="en-US" sz="1600" dirty="0">
                <a:latin typeface="+mj-lt"/>
              </a:rPr>
              <a:t>即非易失性的。它是一组浮栅晶体管，被一个提供比电子电路中常用电压更高电压的电子器件分别编程。一旦编程完成后，</a:t>
            </a:r>
            <a:r>
              <a:rPr lang="en-US" altLang="zh-CN" sz="1600" dirty="0">
                <a:latin typeface="+mj-lt"/>
              </a:rPr>
              <a:t>EPROM</a:t>
            </a:r>
            <a:r>
              <a:rPr lang="zh-CN" altLang="en-US" sz="1600" b="1" dirty="0">
                <a:solidFill>
                  <a:srgbClr val="C00000"/>
                </a:solidFill>
                <a:latin typeface="+mj-lt"/>
              </a:rPr>
              <a:t>只能用强紫外线照射来擦除</a:t>
            </a:r>
            <a:r>
              <a:rPr lang="zh-CN" altLang="en-US" sz="1600" dirty="0">
                <a:latin typeface="+mj-lt"/>
              </a:rPr>
              <a:t>。可以将</a:t>
            </a:r>
            <a:r>
              <a:rPr lang="en-US" altLang="zh-CN" sz="1600" dirty="0">
                <a:latin typeface="+mj-lt"/>
              </a:rPr>
              <a:t>EPROM</a:t>
            </a:r>
            <a:r>
              <a:rPr lang="zh-CN" altLang="en-US" sz="1600" dirty="0">
                <a:latin typeface="+mj-lt"/>
              </a:rPr>
              <a:t>的玻璃窗对准阳光直射一段时间就可以擦除。擦除窗口必须保持覆盖，以防偶然被阳光擦除。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7D1CC-6108-AE05-1A6F-09753DA1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59" y="2752944"/>
            <a:ext cx="1390660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73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772B9-1CDD-B7E4-9967-2B11E14A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紫外线攻击</a:t>
            </a:r>
            <a:r>
              <a:rPr lang="en-US" altLang="zh-CN" dirty="0"/>
              <a:t>2</a:t>
            </a:r>
            <a:r>
              <a:rPr lang="zh-CN" altLang="en-US" dirty="0"/>
              <a:t>：“牙签”攻击（</a:t>
            </a:r>
            <a:r>
              <a:rPr lang="en-US" altLang="zh-CN" dirty="0"/>
              <a:t>Toothpick attack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6763A5-4EE8-AE21-B4BC-58B89233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55" y="3342268"/>
            <a:ext cx="2795608" cy="20907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B8148-8216-634E-4FBD-22979C50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7" y="3342268"/>
            <a:ext cx="2809896" cy="21002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89EEBA-E5EF-8A56-60C9-A96247A7B8B3}"/>
              </a:ext>
            </a:extLst>
          </p:cNvPr>
          <p:cNvSpPr txBox="1"/>
          <p:nvPr/>
        </p:nvSpPr>
        <p:spPr>
          <a:xfrm>
            <a:off x="2193583" y="5498799"/>
            <a:ext cx="30059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攻击工具：记号笔、牙签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F100D6-4AF3-AB0C-781A-8A1990C54B1D}"/>
              </a:ext>
            </a:extLst>
          </p:cNvPr>
          <p:cNvSpPr txBox="1"/>
          <p:nvPr/>
        </p:nvSpPr>
        <p:spPr>
          <a:xfrm>
            <a:off x="6381478" y="5498799"/>
            <a:ext cx="403187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用激光切割机切割油漆中的沟槽，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露出所需的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EPROM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单元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49D7E5-7CBA-9C4E-BD71-C83F51150BCE}"/>
              </a:ext>
            </a:extLst>
          </p:cNvPr>
          <p:cNvSpPr txBox="1"/>
          <p:nvPr/>
        </p:nvSpPr>
        <p:spPr>
          <a:xfrm>
            <a:off x="697597" y="1105514"/>
            <a:ext cx="1079680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i="0" dirty="0">
                <a:effectLst/>
                <a:latin typeface="+mj-lt"/>
              </a:rPr>
              <a:t>用普通记号笔（实验表明红色最好）涂抹芯片表面后，可以用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木质牙签</a:t>
            </a:r>
            <a:r>
              <a:rPr lang="zh-CN" altLang="en-US" sz="2000" i="0" dirty="0">
                <a:effectLst/>
                <a:latin typeface="+mj-lt"/>
              </a:rPr>
              <a:t>刮掉所需要暴露的区域</a:t>
            </a:r>
            <a:endParaRPr lang="en-US" altLang="zh-CN" sz="2000" i="0" dirty="0">
              <a:effectLst/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用牙签暴露的区域，可被激光切割机切割开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i="0" dirty="0">
                <a:effectLst/>
                <a:latin typeface="+mj-lt"/>
              </a:rPr>
              <a:t>这个过程不需要太多的经验，而且可以在很短的时间内学会同样的技巧</a:t>
            </a:r>
            <a:r>
              <a:rPr lang="zh-CN" altLang="en-US" sz="2000" dirty="0">
                <a:latin typeface="+mj-lt"/>
              </a:rPr>
              <a:t>，</a:t>
            </a:r>
            <a:r>
              <a:rPr lang="zh-CN" altLang="en-US" sz="2000" i="0" dirty="0">
                <a:effectLst/>
                <a:latin typeface="+mj-lt"/>
              </a:rPr>
              <a:t>来找到安全保险丝的位置</a:t>
            </a:r>
            <a:endParaRPr lang="en-US" altLang="zh-CN" sz="2000" i="0" dirty="0">
              <a:effectLst/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i="0" dirty="0">
                <a:effectLst/>
                <a:latin typeface="+mj-lt"/>
              </a:rPr>
              <a:t>记号笔的油漆可以在每次涂刷后用溶剂去除，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循环开展涂刷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+mj-lt"/>
              </a:rPr>
              <a:t>/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+mj-lt"/>
              </a:rPr>
              <a:t>擦除</a:t>
            </a:r>
          </a:p>
        </p:txBody>
      </p:sp>
    </p:spTree>
    <p:extLst>
      <p:ext uri="{BB962C8B-B14F-4D97-AF65-F5344CB8AC3E}">
        <p14:creationId xmlns:p14="http://schemas.microsoft.com/office/powerpoint/2010/main" val="300131554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772B9-1CDD-B7E4-9967-2B11E14A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背面成像技术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EAA62BC-A114-B074-8CD7-044052F28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3770732"/>
            <a:ext cx="5393227" cy="227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5348D0-369E-5BA9-FE92-D5E51CF7BF07}"/>
              </a:ext>
            </a:extLst>
          </p:cNvPr>
          <p:cNvSpPr txBox="1"/>
          <p:nvPr/>
        </p:nvSpPr>
        <p:spPr>
          <a:xfrm>
            <a:off x="360852" y="6099346"/>
            <a:ext cx="5827236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0.35um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技术的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MSP430F112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标准光学照片（左）和反射光背面成像照片（右）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F2EE5D-E75B-B984-DEE2-6A49FF408BFE}"/>
              </a:ext>
            </a:extLst>
          </p:cNvPr>
          <p:cNvSpPr txBox="1"/>
          <p:nvPr/>
        </p:nvSpPr>
        <p:spPr>
          <a:xfrm>
            <a:off x="6101358" y="6202583"/>
            <a:ext cx="600263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透射光拍照示意图，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MSP430F112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的投射照片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22E303-BABB-5468-DF49-902A47979AB1}"/>
              </a:ext>
            </a:extLst>
          </p:cNvPr>
          <p:cNvGrpSpPr/>
          <p:nvPr/>
        </p:nvGrpSpPr>
        <p:grpSpPr>
          <a:xfrm>
            <a:off x="6295881" y="3770732"/>
            <a:ext cx="5626232" cy="2237962"/>
            <a:chOff x="6492143" y="2967037"/>
            <a:chExt cx="5626232" cy="2237962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4EE2D97-11A9-A650-81BF-AC5DC229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143" y="2967037"/>
              <a:ext cx="2986118" cy="2237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0454D6E-4BFA-3009-E468-A32DBE17A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2979" y="2968032"/>
              <a:ext cx="2555396" cy="2234538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623AA3F-AD00-23F3-32B5-814549CBA025}"/>
              </a:ext>
            </a:extLst>
          </p:cNvPr>
          <p:cNvSpPr txBox="1"/>
          <p:nvPr/>
        </p:nvSpPr>
        <p:spPr>
          <a:xfrm>
            <a:off x="653353" y="1087091"/>
            <a:ext cx="6167776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用途：观察芯片的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表面结构</a:t>
            </a:r>
            <a:r>
              <a:rPr lang="zh-CN" altLang="en-US" sz="2000" dirty="0">
                <a:latin typeface="+mj-lt"/>
              </a:rPr>
              <a:t>、获取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ROM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内容</a:t>
            </a:r>
            <a:endParaRPr lang="en-US" altLang="zh-CN" sz="2000" b="1" dirty="0">
              <a:solidFill>
                <a:srgbClr val="C00000"/>
              </a:solidFill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对于</a:t>
            </a:r>
            <a:r>
              <a:rPr lang="en-US" altLang="zh-CN" sz="2000" dirty="0">
                <a:latin typeface="+mj-lt"/>
              </a:rPr>
              <a:t>0.8</a:t>
            </a:r>
            <a:r>
              <a:rPr lang="zh-CN" altLang="en-US" sz="2000" dirty="0">
                <a:latin typeface="+mj-lt"/>
              </a:rPr>
              <a:t>微米工艺的微控制器，很容易识别出其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EEPROM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CPU</a:t>
            </a:r>
            <a:r>
              <a:rPr lang="zh-CN" altLang="en-US" sz="2000" dirty="0">
                <a:latin typeface="+mj-lt"/>
              </a:rPr>
              <a:t>、指令解码器、寄存器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反射光有很好的对比度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正面看，晶体管会被顶层金属遮挡，从背面可清楚看到</a:t>
            </a:r>
            <a:endParaRPr lang="en-US" altLang="zh-CN" sz="2000" dirty="0"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B2D6B-3BCD-3E70-4EBA-6858728CB07E}"/>
              </a:ext>
            </a:extLst>
          </p:cNvPr>
          <p:cNvSpPr txBox="1"/>
          <p:nvPr/>
        </p:nvSpPr>
        <p:spPr>
          <a:xfrm>
            <a:off x="7086640" y="2656910"/>
            <a:ext cx="469070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1um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工艺的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MC68HC705P6A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内掩膜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的标准光学照片（左）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与透射光背面成像照片（右）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4E8885-5D9B-F0CC-E55A-74E00CE8B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84" y="991228"/>
            <a:ext cx="4395820" cy="16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156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24F91-5A27-6FB9-C2A4-069D4D31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主动光探测技术</a:t>
            </a:r>
            <a:r>
              <a:rPr lang="en-US" altLang="zh-CN" dirty="0"/>
              <a:t>1</a:t>
            </a:r>
            <a:r>
              <a:rPr lang="zh-CN" altLang="en-US" dirty="0"/>
              <a:t>：激光扫描技术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8A055-3113-5323-DFC4-769CFD6F89FF}"/>
              </a:ext>
            </a:extLst>
          </p:cNvPr>
          <p:cNvSpPr txBox="1"/>
          <p:nvPr/>
        </p:nvSpPr>
        <p:spPr>
          <a:xfrm>
            <a:off x="7874189" y="6035475"/>
            <a:ext cx="4031874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激光扫描装置，显微镜顶部有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激光指示器，显微镜下有移动样品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2B1093-977C-30FB-DE0A-AEED13B7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1282262"/>
            <a:ext cx="3448050" cy="46005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02C056-58F1-AB05-F3FE-47CFDFFD446D}"/>
              </a:ext>
            </a:extLst>
          </p:cNvPr>
          <p:cNvSpPr txBox="1"/>
          <p:nvPr/>
        </p:nvSpPr>
        <p:spPr>
          <a:xfrm>
            <a:off x="559093" y="1151358"/>
            <a:ext cx="7237034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+mj-lt"/>
              </a:rPr>
              <a:t>用途：观察芯片的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表面结构</a:t>
            </a:r>
            <a:r>
              <a:rPr lang="zh-CN" altLang="en-US" dirty="0">
                <a:latin typeface="+mj-lt"/>
              </a:rPr>
              <a:t>、获取</a:t>
            </a:r>
            <a:r>
              <a:rPr lang="en-US" altLang="zh-CN" b="1" dirty="0">
                <a:solidFill>
                  <a:srgbClr val="C00000"/>
                </a:solidFill>
                <a:latin typeface="+mj-lt"/>
              </a:rPr>
              <a:t>ROM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+mj-lt"/>
              </a:rPr>
              <a:t>RAM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内容</a:t>
            </a:r>
            <a:endParaRPr lang="en-US" altLang="zh-CN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+mj-lt"/>
              </a:rPr>
              <a:t>两种激光扫描技术：</a:t>
            </a:r>
            <a:endParaRPr lang="en-US" altLang="zh-CN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+mj-lt"/>
              </a:rPr>
              <a:t>光束诱导电流：</a:t>
            </a:r>
            <a:r>
              <a:rPr lang="en-US" altLang="zh-CN" dirty="0">
                <a:latin typeface="+mj-lt"/>
              </a:rPr>
              <a:t>Optical Beam Induced Current (OBIC)</a:t>
            </a:r>
            <a:r>
              <a:rPr lang="zh-CN" altLang="en-US" dirty="0">
                <a:latin typeface="+mj-lt"/>
              </a:rPr>
              <a:t>，在没电的芯片上，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光电流</a:t>
            </a:r>
            <a:r>
              <a:rPr lang="zh-CN" altLang="en-US" dirty="0">
                <a:latin typeface="+mj-lt"/>
              </a:rPr>
              <a:t>（由光能激发产生的电流）可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直接产生图像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+mj-lt"/>
              </a:rPr>
              <a:t>光诱导电压变化：</a:t>
            </a:r>
            <a:r>
              <a:rPr lang="en-US" altLang="zh-CN" dirty="0">
                <a:latin typeface="+mj-lt"/>
              </a:rPr>
              <a:t>Light-Induced Voltage Alteration (LIVA)</a:t>
            </a:r>
            <a:r>
              <a:rPr lang="zh-CN" altLang="en-US" dirty="0">
                <a:latin typeface="+mj-lt"/>
              </a:rPr>
              <a:t>，光束扫描带电的集成电路表面，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监控电压变化得到图像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3310DAF-BCC7-8AEC-7EC8-BA500785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19" y="3673632"/>
            <a:ext cx="3152309" cy="24899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0C600E-55CD-0CE7-2418-795CE639A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870" y="3709080"/>
            <a:ext cx="3116823" cy="24485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261F5E-DA1F-6EB8-0445-97A9CF80B014}"/>
              </a:ext>
            </a:extLst>
          </p:cNvPr>
          <p:cNvSpPr txBox="1"/>
          <p:nvPr/>
        </p:nvSpPr>
        <p:spPr>
          <a:xfrm>
            <a:off x="595540" y="6294838"/>
            <a:ext cx="716414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PICF84A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安全熔丝区的正面（左）和背面激光成像（右）照片</a:t>
            </a:r>
          </a:p>
        </p:txBody>
      </p:sp>
    </p:spTree>
    <p:extLst>
      <p:ext uri="{BB962C8B-B14F-4D97-AF65-F5344CB8AC3E}">
        <p14:creationId xmlns:p14="http://schemas.microsoft.com/office/powerpoint/2010/main" val="1459238716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BC7FE-97B2-442C-EC1B-4744339C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主动光探测技术</a:t>
            </a:r>
            <a:r>
              <a:rPr lang="en-US" altLang="zh-CN" dirty="0"/>
              <a:t>1</a:t>
            </a:r>
            <a:r>
              <a:rPr lang="zh-CN" altLang="en-US" dirty="0"/>
              <a:t>：激光扫描技术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E74D423-AE72-222B-8799-FA812E1C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664" y="2548463"/>
            <a:ext cx="3263260" cy="276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C96102-7753-4B77-CE29-4E973B99059A}"/>
              </a:ext>
            </a:extLst>
          </p:cNvPr>
          <p:cNvSpPr txBox="1"/>
          <p:nvPr/>
        </p:nvSpPr>
        <p:spPr>
          <a:xfrm>
            <a:off x="8007369" y="5225256"/>
            <a:ext cx="3657091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MC68HC705P6A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微控制器内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掩膜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的背面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激光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成像照片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BEA99-1AEA-33C9-6125-0B1B993D5E5F}"/>
              </a:ext>
            </a:extLst>
          </p:cNvPr>
          <p:cNvSpPr txBox="1"/>
          <p:nvPr/>
        </p:nvSpPr>
        <p:spPr>
          <a:xfrm>
            <a:off x="1286669" y="5225256"/>
            <a:ext cx="582723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MC68HC705P6A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微控制器内掩膜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标准光学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照片（左）与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透射光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背面成像照片（右）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49CFA-A4C7-D320-8CEB-9B0DBB35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2" y="2608744"/>
            <a:ext cx="7079512" cy="25848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D74A30-BC5D-10C2-74EC-8EBAC37009AF}"/>
              </a:ext>
            </a:extLst>
          </p:cNvPr>
          <p:cNvSpPr txBox="1"/>
          <p:nvPr/>
        </p:nvSpPr>
        <p:spPr>
          <a:xfrm>
            <a:off x="653353" y="1234572"/>
            <a:ext cx="108248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与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未采用激光</a:t>
            </a:r>
            <a:r>
              <a:rPr lang="zh-CN" altLang="en-US" sz="2000" dirty="0">
                <a:latin typeface="+mj-lt"/>
              </a:rPr>
              <a:t>的红外背面成像类似（左下图） ，激光成像可以用于掩模</a:t>
            </a:r>
            <a:r>
              <a:rPr lang="en-US" altLang="zh-CN" sz="2000" dirty="0">
                <a:latin typeface="+mj-lt"/>
              </a:rPr>
              <a:t>ROM</a:t>
            </a:r>
            <a:r>
              <a:rPr lang="zh-CN" altLang="en-US" sz="2000" dirty="0">
                <a:latin typeface="+mj-lt"/>
              </a:rPr>
              <a:t>提取</a:t>
            </a: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lt"/>
              </a:rPr>
              <a:t>MC68HC705P6A</a:t>
            </a:r>
            <a:r>
              <a:rPr lang="zh-CN" altLang="en-US" sz="2000" dirty="0">
                <a:latin typeface="+mj-lt"/>
              </a:rPr>
              <a:t>微控制器内相同</a:t>
            </a:r>
            <a:r>
              <a:rPr lang="en-US" altLang="zh-CN" sz="2000" dirty="0">
                <a:latin typeface="+mj-lt"/>
              </a:rPr>
              <a:t>Mask ROM</a:t>
            </a:r>
            <a:r>
              <a:rPr lang="zh-CN" altLang="en-US" sz="2000" dirty="0">
                <a:latin typeface="+mj-lt"/>
              </a:rPr>
              <a:t>区域的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激光扫描</a:t>
            </a:r>
            <a:r>
              <a:rPr lang="zh-CN" altLang="en-US" sz="2000" dirty="0">
                <a:latin typeface="+mj-lt"/>
              </a:rPr>
              <a:t>如右下图所示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3D79CC-EE9B-7A5B-C127-FD245A42E2D3}"/>
              </a:ext>
            </a:extLst>
          </p:cNvPr>
          <p:cNvSpPr txBox="1"/>
          <p:nvPr/>
        </p:nvSpPr>
        <p:spPr>
          <a:xfrm>
            <a:off x="5099665" y="6356592"/>
            <a:ext cx="442653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激光扫描可清晰读出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ROM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中的数字！</a:t>
            </a:r>
          </a:p>
        </p:txBody>
      </p:sp>
    </p:spTree>
    <p:extLst>
      <p:ext uri="{BB962C8B-B14F-4D97-AF65-F5344CB8AC3E}">
        <p14:creationId xmlns:p14="http://schemas.microsoft.com/office/powerpoint/2010/main" val="15601596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3D24A0-44C5-C55E-11B7-2F19485D1351}"/>
              </a:ext>
            </a:extLst>
          </p:cNvPr>
          <p:cNvSpPr/>
          <p:nvPr/>
        </p:nvSpPr>
        <p:spPr>
          <a:xfrm>
            <a:off x="541336" y="6392675"/>
            <a:ext cx="910410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S.P .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Skorobogatov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Semi-invasive attacks: A new approach to hardware security analysis, 2005.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8ACD56-D27B-6A9C-260A-FB812946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早期的微控制器芯片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C76B3B-4925-BC0D-57B1-DDD5C37D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01" y="2996105"/>
            <a:ext cx="3822285" cy="25960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D8F82D6-31E7-EC99-3424-BEECCBB37099}"/>
              </a:ext>
            </a:extLst>
          </p:cNvPr>
          <p:cNvSpPr txBox="1"/>
          <p:nvPr/>
        </p:nvSpPr>
        <p:spPr>
          <a:xfrm>
            <a:off x="1977528" y="5694732"/>
            <a:ext cx="32624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通用嵌入式控制器（早期）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536DA2-1F98-299D-F49A-A3568B69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67" y="2996105"/>
            <a:ext cx="3419911" cy="25960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649FAC8-6E5B-AE90-1350-636EEFC264DF}"/>
              </a:ext>
            </a:extLst>
          </p:cNvPr>
          <p:cNvSpPr txBox="1"/>
          <p:nvPr/>
        </p:nvSpPr>
        <p:spPr>
          <a:xfrm>
            <a:off x="6676072" y="5694732"/>
            <a:ext cx="35157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Aladdin HASP4 USB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加密狗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944265-9B73-36C8-B6B0-573211EFC10B}"/>
              </a:ext>
            </a:extLst>
          </p:cNvPr>
          <p:cNvSpPr txBox="1"/>
          <p:nvPr/>
        </p:nvSpPr>
        <p:spPr>
          <a:xfrm>
            <a:off x="541337" y="1067056"/>
            <a:ext cx="11109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30</a:t>
            </a:r>
            <a:r>
              <a:rPr lang="zh-CN" altLang="en-US" sz="2000" dirty="0">
                <a:latin typeface="+mn-ea"/>
                <a:ea typeface="+mn-ea"/>
              </a:rPr>
              <a:t>年前的嵌入式系统，是由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ROM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RAM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I/O</a:t>
            </a:r>
            <a:r>
              <a:rPr lang="zh-CN" altLang="en-US" sz="2000" dirty="0">
                <a:latin typeface="+mn-ea"/>
                <a:ea typeface="+mn-ea"/>
              </a:rPr>
              <a:t>缓冲器、串口等分离的部件组成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攻击者的目标：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读取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的程序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早期的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Micro-controller</a:t>
            </a:r>
            <a:r>
              <a:rPr lang="zh-CN" altLang="en-US" sz="2000" dirty="0">
                <a:latin typeface="+mn-ea"/>
                <a:ea typeface="+mn-ea"/>
              </a:rPr>
              <a:t>，微控制器）没有提供非易失性存储能力，重要数据不得不存在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外部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单独的芯片</a:t>
            </a:r>
            <a:r>
              <a:rPr lang="zh-CN" altLang="en-US" sz="2000" dirty="0">
                <a:latin typeface="+mn-ea"/>
                <a:ea typeface="+mn-ea"/>
              </a:rPr>
              <a:t>上，因此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很容易被读出数据</a:t>
            </a:r>
          </a:p>
        </p:txBody>
      </p:sp>
    </p:spTree>
    <p:extLst>
      <p:ext uri="{BB962C8B-B14F-4D97-AF65-F5344CB8AC3E}">
        <p14:creationId xmlns:p14="http://schemas.microsoft.com/office/powerpoint/2010/main" val="475926506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24F91-5A27-6FB9-C2A4-069D4D31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主动光探测技术</a:t>
            </a:r>
            <a:r>
              <a:rPr lang="en-US" altLang="zh-CN" dirty="0"/>
              <a:t>2</a:t>
            </a:r>
            <a:r>
              <a:rPr lang="zh-CN" altLang="en-US" dirty="0"/>
              <a:t>：读出晶体管的逻辑状态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34599B-DB92-53F4-8E44-E5DB5F8C7F52}"/>
              </a:ext>
            </a:extLst>
          </p:cNvPr>
          <p:cNvSpPr txBox="1"/>
          <p:nvPr/>
        </p:nvSpPr>
        <p:spPr>
          <a:xfrm>
            <a:off x="653353" y="1005974"/>
            <a:ext cx="10824806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采用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红色激光</a:t>
            </a:r>
            <a:r>
              <a:rPr lang="zh-CN" altLang="en-US" sz="2000" dirty="0">
                <a:latin typeface="+mj-lt"/>
              </a:rPr>
              <a:t>做下列实验：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：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未上电，通过测量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光电流</a:t>
            </a:r>
            <a:r>
              <a:rPr lang="zh-CN" altLang="en-US" sz="2000" dirty="0">
                <a:latin typeface="+mj-lt"/>
              </a:rPr>
              <a:t>，建立激活区域的示意图，如图</a:t>
            </a:r>
            <a:r>
              <a:rPr lang="en-US" altLang="zh-CN" sz="2000" dirty="0">
                <a:latin typeface="+mj-lt"/>
              </a:rPr>
              <a:t>1</a:t>
            </a: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</a:t>
            </a:r>
            <a:r>
              <a:rPr lang="en-US" altLang="zh-CN" sz="2000" dirty="0">
                <a:latin typeface="+mj-lt"/>
              </a:rPr>
              <a:t>2</a:t>
            </a:r>
            <a:r>
              <a:rPr lang="zh-CN" altLang="en-US" sz="2000" dirty="0">
                <a:latin typeface="+mj-lt"/>
              </a:rPr>
              <a:t>：上电后，先在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中载入任意值，再保持值不变，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激光扫描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，如图</a:t>
            </a:r>
            <a:r>
              <a:rPr lang="en-US" altLang="zh-CN" sz="2000" dirty="0">
                <a:latin typeface="+mj-lt"/>
              </a:rPr>
              <a:t>2</a:t>
            </a:r>
            <a:r>
              <a:rPr lang="zh-CN" altLang="en-US" sz="2000" dirty="0">
                <a:latin typeface="+mj-lt"/>
              </a:rPr>
              <a:t>，</a:t>
            </a:r>
            <a:r>
              <a:rPr lang="en-US" altLang="zh-CN" sz="2000" dirty="0">
                <a:latin typeface="+mj-lt"/>
              </a:rPr>
              <a:t>top</a:t>
            </a:r>
            <a:r>
              <a:rPr lang="zh-CN" altLang="en-US" sz="2000" dirty="0">
                <a:latin typeface="+mj-lt"/>
              </a:rPr>
              <a:t>亮的是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，</a:t>
            </a:r>
            <a:r>
              <a:rPr lang="en-US" altLang="zh-CN" sz="2000" dirty="0">
                <a:latin typeface="+mj-lt"/>
              </a:rPr>
              <a:t>bottom</a:t>
            </a:r>
            <a:r>
              <a:rPr lang="zh-CN" altLang="en-US" sz="2000" dirty="0">
                <a:latin typeface="+mj-lt"/>
              </a:rPr>
              <a:t>亮的是</a:t>
            </a:r>
            <a:r>
              <a:rPr lang="en-US" altLang="zh-CN" sz="2000" dirty="0">
                <a:latin typeface="+mj-lt"/>
              </a:rPr>
              <a:t>0</a:t>
            </a: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实际中，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值经常变化，可采用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低温、时钟停止</a:t>
            </a:r>
            <a:r>
              <a:rPr lang="zh-CN" altLang="en-US" sz="2000" dirty="0">
                <a:latin typeface="+mj-lt"/>
              </a:rPr>
              <a:t>等手段将</a:t>
            </a:r>
            <a:r>
              <a:rPr lang="en-US" altLang="zh-CN" sz="2000" dirty="0">
                <a:latin typeface="+mj-lt"/>
              </a:rPr>
              <a:t>RAM</a:t>
            </a:r>
            <a:r>
              <a:rPr lang="zh-CN" altLang="en-US" sz="2000" dirty="0">
                <a:latin typeface="+mj-lt"/>
              </a:rPr>
              <a:t>的状态“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冻结</a:t>
            </a:r>
            <a:r>
              <a:rPr lang="zh-CN" altLang="en-US" sz="2000" dirty="0">
                <a:latin typeface="+mj-lt"/>
              </a:rPr>
              <a:t>”，然后就可以用光学、电磁探测等技术读取数据了</a:t>
            </a:r>
            <a:endParaRPr lang="en-US" altLang="zh-CN" sz="2000" dirty="0">
              <a:latin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5F20D-7ED9-8AA4-99A5-B1C10542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" y="3693554"/>
            <a:ext cx="3807137" cy="2998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8614CB-40CF-4DD0-030F-FDFE9408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23" y="3691185"/>
            <a:ext cx="3814294" cy="2984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D1FB23-0742-7507-81BB-E52C97CE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016" y="4081625"/>
            <a:ext cx="2708739" cy="21113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0FF916-A23E-71D8-01DC-017F90621E35}"/>
              </a:ext>
            </a:extLst>
          </p:cNvPr>
          <p:cNvSpPr txBox="1"/>
          <p:nvPr/>
        </p:nvSpPr>
        <p:spPr>
          <a:xfrm>
            <a:off x="8378650" y="6262426"/>
            <a:ext cx="332947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单个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SRAM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单元的结构图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0698388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6E7063-36E4-E421-5B84-EB58B3F191CE}"/>
              </a:ext>
            </a:extLst>
          </p:cNvPr>
          <p:cNvSpPr txBox="1"/>
          <p:nvPr/>
        </p:nvSpPr>
        <p:spPr>
          <a:xfrm>
            <a:off x="395868" y="5827168"/>
            <a:ext cx="3185487" cy="857671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PIC16F84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芯片去封装照片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136B3C-AD1C-1900-CD0A-E020763ADC57}"/>
              </a:ext>
            </a:extLst>
          </p:cNvPr>
          <p:cNvSpPr txBox="1"/>
          <p:nvPr/>
        </p:nvSpPr>
        <p:spPr>
          <a:xfrm>
            <a:off x="3919052" y="6055948"/>
            <a:ext cx="3206327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PIC16F84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内部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SRAM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照片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3E375-1A79-C4ED-9551-FE8DDCCA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故障注入攻击</a:t>
            </a:r>
            <a:r>
              <a:rPr lang="en-US" altLang="zh-CN" dirty="0"/>
              <a:t>1</a:t>
            </a:r>
            <a:r>
              <a:rPr lang="zh-CN" altLang="en-US" dirty="0"/>
              <a:t>：改变</a:t>
            </a:r>
            <a:r>
              <a:rPr lang="en-US" altLang="zh-CN" dirty="0"/>
              <a:t>SRAM</a:t>
            </a:r>
            <a:r>
              <a:rPr lang="zh-CN" altLang="en-US" dirty="0"/>
              <a:t>内容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37746A0-459C-CA27-3EDB-291DAC544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9" y="3563418"/>
            <a:ext cx="1994423" cy="244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2B5776-9890-D5EA-D466-117B51A3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33" y="3508444"/>
            <a:ext cx="3258765" cy="24958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E0F0A7-60F2-382A-6A14-BC12D1E446D8}"/>
              </a:ext>
            </a:extLst>
          </p:cNvPr>
          <p:cNvSpPr txBox="1"/>
          <p:nvPr/>
        </p:nvSpPr>
        <p:spPr>
          <a:xfrm>
            <a:off x="7907102" y="6055948"/>
            <a:ext cx="372249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MP-901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手动探测器，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顶部安装</a:t>
            </a:r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Vivitar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 550FD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闪光灯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DBA665-5655-48BC-BBA1-8FD2B3466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10" y="1470368"/>
            <a:ext cx="3419475" cy="4533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DF1B14-34B9-0559-08AA-EC0FC13744D7}"/>
              </a:ext>
            </a:extLst>
          </p:cNvPr>
          <p:cNvSpPr txBox="1"/>
          <p:nvPr/>
        </p:nvSpPr>
        <p:spPr>
          <a:xfrm>
            <a:off x="653353" y="1315080"/>
            <a:ext cx="708955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故障注入攻击很实用，不需要采用昂贵的激光器，采用二手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闪光灯、激光指示器</a:t>
            </a:r>
            <a:r>
              <a:rPr lang="zh-CN" altLang="en-US" sz="2000" dirty="0">
                <a:latin typeface="+mj-lt"/>
              </a:rPr>
              <a:t>（激光笔）即可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初级实验：先将整个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填满已知值，然后在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闪光灯下曝光</a:t>
            </a:r>
            <a:r>
              <a:rPr lang="zh-CN" altLang="en-US" sz="2000" dirty="0">
                <a:latin typeface="+mj-lt"/>
              </a:rPr>
              <a:t>，再从正常信道读出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内容，看哪些比特被改变了</a:t>
            </a:r>
            <a:endParaRPr lang="en-US" altLang="zh-C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227536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90BCE-7A2E-9726-3826-A050E690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故障注入攻击</a:t>
            </a:r>
            <a:r>
              <a:rPr lang="en-US" altLang="zh-CN" dirty="0"/>
              <a:t>1</a:t>
            </a:r>
            <a:r>
              <a:rPr lang="zh-CN" altLang="en-US" dirty="0"/>
              <a:t>：改变</a:t>
            </a:r>
            <a:r>
              <a:rPr lang="en-US" altLang="zh-CN" dirty="0"/>
              <a:t>SRAM</a:t>
            </a:r>
            <a:r>
              <a:rPr lang="zh-CN" altLang="en-US" dirty="0"/>
              <a:t>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64AAA3-6638-C196-7CAF-6BF9E4EB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867" y="1051869"/>
            <a:ext cx="2979968" cy="22639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EA5C9A-CB52-5F5E-ED8D-0CD922790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74" y="3862402"/>
            <a:ext cx="2478642" cy="18977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6D5785-D815-8197-3281-86F8C7E3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787" y="4082937"/>
            <a:ext cx="8067072" cy="16069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8D9889-2C68-FA91-81E7-7C8413F65646}"/>
              </a:ext>
            </a:extLst>
          </p:cNvPr>
          <p:cNvSpPr txBox="1"/>
          <p:nvPr/>
        </p:nvSpPr>
        <p:spPr>
          <a:xfrm>
            <a:off x="653352" y="976478"/>
            <a:ext cx="755412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：通过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带孔的铝箔遮蔽闪光灯</a:t>
            </a:r>
            <a:r>
              <a:rPr lang="zh-CN" altLang="en-US" sz="2000" dirty="0">
                <a:latin typeface="+mj-lt"/>
              </a:rPr>
              <a:t>光源，尝试只改变一个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单元（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单比特</a:t>
            </a:r>
            <a:r>
              <a:rPr lang="zh-CN" altLang="en-US" sz="2000" dirty="0">
                <a:latin typeface="+mj-lt"/>
              </a:rPr>
              <a:t>）的状态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实验结果：光源聚焦于图中白圈，会使此处的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1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变为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0</a:t>
            </a:r>
            <a:r>
              <a:rPr lang="zh-CN" altLang="en-US" sz="2000" dirty="0">
                <a:latin typeface="+mj-lt"/>
              </a:rPr>
              <a:t>（如果原本为</a:t>
            </a:r>
            <a:r>
              <a:rPr lang="en-US" altLang="zh-CN" sz="2000" dirty="0">
                <a:latin typeface="+mj-lt"/>
              </a:rPr>
              <a:t>0</a:t>
            </a:r>
            <a:r>
              <a:rPr lang="zh-CN" altLang="en-US" sz="2000" dirty="0">
                <a:latin typeface="+mj-lt"/>
              </a:rPr>
              <a:t>则不变）；光源聚焦于图中黑圈，会使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0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变为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（如果原本为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则不变）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</a:t>
            </a:r>
            <a:r>
              <a:rPr lang="en-US" altLang="zh-CN" sz="2000" dirty="0">
                <a:latin typeface="+mj-lt"/>
              </a:rPr>
              <a:t>2</a:t>
            </a:r>
            <a:r>
              <a:rPr lang="zh-CN" altLang="en-US" sz="2000" dirty="0">
                <a:latin typeface="+mj-lt"/>
              </a:rPr>
              <a:t>：通过曝光不同位置，可精准还原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内地址、比特位与空间位置的对应关系</a:t>
            </a:r>
            <a:endParaRPr lang="en-US" altLang="zh-CN" sz="2000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CAF91C-F1D6-BA32-8FA4-B5A6A1E41250}"/>
              </a:ext>
            </a:extLst>
          </p:cNvPr>
          <p:cNvSpPr txBox="1"/>
          <p:nvPr/>
        </p:nvSpPr>
        <p:spPr>
          <a:xfrm>
            <a:off x="182238" y="5783824"/>
            <a:ext cx="3518912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比特位与空间位置的对应关系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276ECD-84B3-6FCC-40D1-A5E3337CF164}"/>
              </a:ext>
            </a:extLst>
          </p:cNvPr>
          <p:cNvSpPr txBox="1"/>
          <p:nvPr/>
        </p:nvSpPr>
        <p:spPr>
          <a:xfrm>
            <a:off x="6576260" y="5783824"/>
            <a:ext cx="3262432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地址与空间位置的对应关系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DC54B7-419C-4DA2-CB6E-59617D38E5E3}"/>
              </a:ext>
            </a:extLst>
          </p:cNvPr>
          <p:cNvSpPr txBox="1"/>
          <p:nvPr/>
        </p:nvSpPr>
        <p:spPr>
          <a:xfrm>
            <a:off x="8538544" y="3409782"/>
            <a:ext cx="3148619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1500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倍下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SRAM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阵列照片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20009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90958-5293-A6DB-C280-35A76563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故障注入攻击</a:t>
            </a:r>
            <a:r>
              <a:rPr lang="en-US" altLang="zh-CN" dirty="0"/>
              <a:t>1</a:t>
            </a:r>
            <a:r>
              <a:rPr lang="zh-CN" altLang="en-US" dirty="0"/>
              <a:t>：改变</a:t>
            </a:r>
            <a:r>
              <a:rPr lang="en-US" altLang="zh-CN" dirty="0"/>
              <a:t>SRAM</a:t>
            </a:r>
            <a:r>
              <a:rPr lang="zh-CN" altLang="en-US" dirty="0"/>
              <a:t>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86F881-5FC2-3036-6079-AF93FBAFF42B}"/>
              </a:ext>
            </a:extLst>
          </p:cNvPr>
          <p:cNvSpPr txBox="1"/>
          <p:nvPr/>
        </p:nvSpPr>
        <p:spPr>
          <a:xfrm>
            <a:off x="653353" y="1094464"/>
            <a:ext cx="6588105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闪光灯注入故障的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缺点</a:t>
            </a:r>
            <a:r>
              <a:rPr lang="zh-CN" altLang="en-US" sz="2000" dirty="0">
                <a:latin typeface="+mj-lt"/>
              </a:rPr>
              <a:t>：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不能持续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无法生成单色光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很难控制光点聚焦区域（范围太大）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对智能卡、微控制器的另一类故障：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干扰跳转指令</a:t>
            </a:r>
            <a:endParaRPr lang="en-US" altLang="zh-CN" sz="2000" b="1" dirty="0">
              <a:solidFill>
                <a:srgbClr val="C00000"/>
              </a:solidFill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攻击者可以将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分支语句</a:t>
            </a:r>
            <a:r>
              <a:rPr lang="zh-CN" altLang="en-US" sz="2000" dirty="0">
                <a:latin typeface="+mj-lt"/>
              </a:rPr>
              <a:t>引向错误的方向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故障防护</a:t>
            </a:r>
            <a:r>
              <a:rPr lang="zh-CN" altLang="en-US" sz="2000" dirty="0">
                <a:latin typeface="+mj-lt"/>
              </a:rPr>
              <a:t>方法：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顶层金属屏蔽：但攻击者可以用红外线、</a:t>
            </a:r>
            <a:r>
              <a:rPr lang="en-US" altLang="zh-CN" sz="2000" dirty="0">
                <a:latin typeface="+mj-lt"/>
              </a:rPr>
              <a:t>X</a:t>
            </a:r>
            <a:r>
              <a:rPr lang="zh-CN" altLang="en-US" sz="2000" dirty="0">
                <a:latin typeface="+mj-lt"/>
              </a:rPr>
              <a:t>光来攻破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总线加密（</a:t>
            </a:r>
            <a:r>
              <a:rPr lang="en-US" altLang="zh-CN" sz="2000" dirty="0">
                <a:latin typeface="+mj-lt"/>
              </a:rPr>
              <a:t>ROM</a:t>
            </a:r>
            <a:r>
              <a:rPr lang="zh-CN" altLang="en-US" sz="2000" dirty="0">
                <a:latin typeface="+mj-lt"/>
              </a:rPr>
              <a:t>里存的是密文）：但攻击者可以选择直接攻击</a:t>
            </a:r>
            <a:r>
              <a:rPr lang="en-US" altLang="zh-CN" sz="2000" dirty="0">
                <a:latin typeface="+mj-lt"/>
              </a:rPr>
              <a:t>CPU</a:t>
            </a:r>
            <a:r>
              <a:rPr lang="zh-CN" altLang="en-US" sz="2000" dirty="0">
                <a:latin typeface="+mj-lt"/>
              </a:rPr>
              <a:t>寄存器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除了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外，攻击者可对</a:t>
            </a:r>
            <a:r>
              <a:rPr lang="en-US" altLang="zh-CN" sz="2000" dirty="0">
                <a:latin typeface="+mj-lt"/>
              </a:rPr>
              <a:t>CMOS</a:t>
            </a:r>
            <a:r>
              <a:rPr lang="zh-CN" altLang="en-US" sz="2000" dirty="0">
                <a:latin typeface="+mj-lt"/>
              </a:rPr>
              <a:t>集成电路、晶体管开展攻击，并能够在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精确的时刻</a:t>
            </a:r>
            <a:r>
              <a:rPr lang="zh-CN" altLang="en-US" sz="2000" dirty="0">
                <a:latin typeface="+mj-lt"/>
              </a:rPr>
              <a:t>诱发故障</a:t>
            </a:r>
            <a:endParaRPr lang="en-US" altLang="zh-CN" sz="2000" dirty="0">
              <a:latin typeface="+mj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1D40CB-43B0-6F05-D58D-CF9B9D3F1211}"/>
              </a:ext>
            </a:extLst>
          </p:cNvPr>
          <p:cNvGrpSpPr/>
          <p:nvPr/>
        </p:nvGrpSpPr>
        <p:grpSpPr>
          <a:xfrm>
            <a:off x="7534970" y="1020723"/>
            <a:ext cx="4003677" cy="1692771"/>
            <a:chOff x="7534970" y="1359935"/>
            <a:chExt cx="4003677" cy="169277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CF315FD-70EF-83BA-1FFF-B0C378550A26}"/>
                </a:ext>
              </a:extLst>
            </p:cNvPr>
            <p:cNvSpPr txBox="1"/>
            <p:nvPr/>
          </p:nvSpPr>
          <p:spPr>
            <a:xfrm>
              <a:off x="7534970" y="1359935"/>
              <a:ext cx="4003677" cy="16927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55600" indent="-355600" algn="just" eaLnBrk="1" fontAlgn="auto" hangingPunct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dirty="0">
                  <a:latin typeface="+mj-lt"/>
                </a:rPr>
                <a:t>Line1: </a:t>
              </a:r>
              <a:r>
                <a:rPr lang="en-US" altLang="zh-CN" sz="2000" dirty="0" err="1">
                  <a:latin typeface="+mj-lt"/>
                </a:rPr>
                <a:t>InputPassword</a:t>
              </a:r>
              <a:r>
                <a:rPr lang="en-US" altLang="zh-CN" sz="2000" dirty="0">
                  <a:latin typeface="+mj-lt"/>
                </a:rPr>
                <a:t>()</a:t>
              </a:r>
            </a:p>
            <a:p>
              <a:pPr marL="355600" indent="-355600" algn="just" eaLnBrk="1" fontAlgn="auto" hangingPunct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dirty="0">
                  <a:latin typeface="+mj-lt"/>
                </a:rPr>
                <a:t>If </a:t>
              </a:r>
              <a:r>
                <a:rPr lang="en-US" altLang="zh-CN" sz="2000" dirty="0" err="1">
                  <a:latin typeface="+mj-lt"/>
                </a:rPr>
                <a:t>Password_verify</a:t>
              </a:r>
              <a:r>
                <a:rPr lang="en-US" altLang="zh-CN" sz="2000" dirty="0">
                  <a:latin typeface="+mj-lt"/>
                </a:rPr>
                <a:t>() == false</a:t>
              </a:r>
            </a:p>
            <a:p>
              <a:pPr marL="812800" lvl="1" indent="-355600" algn="just" eaLnBrk="1" fontAlgn="auto" hangingPunct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dirty="0" err="1">
                  <a:latin typeface="+mj-lt"/>
                </a:rPr>
                <a:t>Goto</a:t>
              </a:r>
              <a:r>
                <a:rPr lang="en-US" altLang="zh-CN" sz="2000" dirty="0">
                  <a:latin typeface="+mj-lt"/>
                </a:rPr>
                <a:t> Line1</a:t>
              </a:r>
            </a:p>
            <a:p>
              <a:pPr marL="355600" indent="-355600" algn="just" eaLnBrk="1" fontAlgn="auto" hangingPunct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dirty="0">
                  <a:latin typeface="+mj-lt"/>
                </a:rPr>
                <a:t>Some legal programs…</a:t>
              </a:r>
            </a:p>
          </p:txBody>
        </p:sp>
        <p:pic>
          <p:nvPicPr>
            <p:cNvPr id="6" name="Picture 43" descr="MCj04417350000[1]">
              <a:extLst>
                <a:ext uri="{FF2B5EF4-FFF2-40B4-BE49-F238E27FC236}">
                  <a16:creationId xmlns:a16="http://schemas.microsoft.com/office/drawing/2014/main" id="{4366D6B6-4AC6-CBFF-73BB-BE9B891F9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65735">
              <a:off x="7918639" y="2261303"/>
              <a:ext cx="355850" cy="35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3374340-D823-8818-0BBA-2D8FC5FF5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357" y="3456480"/>
            <a:ext cx="2702901" cy="23194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AB88E8-F58E-0821-DC1F-530C5E7368E3}"/>
              </a:ext>
            </a:extLst>
          </p:cNvPr>
          <p:cNvSpPr txBox="1"/>
          <p:nvPr/>
        </p:nvSpPr>
        <p:spPr>
          <a:xfrm>
            <a:off x="8072306" y="5813321"/>
            <a:ext cx="2929008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X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光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检测芯片内的短路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60245E-C76F-2DE4-3908-F9CB299E6DD3}"/>
              </a:ext>
            </a:extLst>
          </p:cNvPr>
          <p:cNvSpPr txBox="1"/>
          <p:nvPr/>
        </p:nvSpPr>
        <p:spPr>
          <a:xfrm>
            <a:off x="8418555" y="2771232"/>
            <a:ext cx="2236511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典型分支语句示例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717530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3E375-1A79-C4ED-9551-FE8DDCCA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故障注入攻击</a:t>
            </a:r>
            <a:r>
              <a:rPr lang="en-US" altLang="zh-CN" dirty="0"/>
              <a:t>2</a:t>
            </a:r>
            <a:r>
              <a:rPr lang="zh-CN" altLang="en-US" dirty="0"/>
              <a:t>：修改非易失性存储器的内容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2D8F13-7F41-9675-716A-5E614F8FCF5A}"/>
              </a:ext>
            </a:extLst>
          </p:cNvPr>
          <p:cNvSpPr txBox="1"/>
          <p:nvPr/>
        </p:nvSpPr>
        <p:spPr>
          <a:xfrm>
            <a:off x="653353" y="1094464"/>
            <a:ext cx="10824806" cy="4693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5600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j-lt"/>
              </a:rPr>
              <a:t>EPROM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EEPROM</a:t>
            </a:r>
            <a:r>
              <a:rPr lang="zh-CN" altLang="en-US" sz="2000" dirty="0">
                <a:latin typeface="+mj-lt"/>
              </a:rPr>
              <a:t>、</a:t>
            </a:r>
            <a:r>
              <a:rPr lang="en-US" altLang="zh-CN" sz="2000" dirty="0">
                <a:latin typeface="+mj-lt"/>
              </a:rPr>
              <a:t>Flash</a:t>
            </a:r>
            <a:r>
              <a:rPr lang="zh-CN" altLang="en-US" sz="2000" dirty="0">
                <a:latin typeface="+mj-lt"/>
              </a:rPr>
              <a:t>对故障注入攻击更为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敏感</a:t>
            </a:r>
            <a:r>
              <a:rPr lang="zh-CN" altLang="en-US" sz="2000" dirty="0">
                <a:latin typeface="+mj-lt"/>
              </a:rPr>
              <a:t>，因为流入浮栅的电流比</a:t>
            </a:r>
            <a:r>
              <a:rPr lang="en-US" altLang="zh-CN" sz="2000" dirty="0">
                <a:latin typeface="+mj-lt"/>
              </a:rPr>
              <a:t>SRAM</a:t>
            </a:r>
            <a:r>
              <a:rPr lang="zh-CN" altLang="en-US" sz="2000" dirty="0">
                <a:latin typeface="+mj-lt"/>
              </a:rPr>
              <a:t>小的多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目标：通过故障注入来读写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安全熔丝已经关闭</a:t>
            </a:r>
            <a:r>
              <a:rPr lang="zh-CN" altLang="en-US" sz="2000" dirty="0">
                <a:latin typeface="+mj-lt"/>
              </a:rPr>
              <a:t>的非易失性存储器</a:t>
            </a:r>
            <a:endParaRPr lang="en-US" altLang="zh-CN" sz="2000" dirty="0">
              <a:latin typeface="+mj-lt"/>
            </a:endParaRPr>
          </a:p>
          <a:p>
            <a:pPr marL="355600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实验：探针台的显微镜里标配的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20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瓦灯泡</a:t>
            </a:r>
            <a:r>
              <a:rPr lang="zh-CN" altLang="en-US" sz="2000" dirty="0">
                <a:latin typeface="+mj-lt"/>
              </a:rPr>
              <a:t>足以翻转</a:t>
            </a:r>
            <a:r>
              <a:rPr lang="en-US" altLang="zh-CN" sz="2000" dirty="0">
                <a:latin typeface="+mj-lt"/>
              </a:rPr>
              <a:t>PIC16F84</a:t>
            </a:r>
            <a:r>
              <a:rPr lang="zh-CN" altLang="en-US" sz="2000" dirty="0">
                <a:latin typeface="+mj-lt"/>
              </a:rPr>
              <a:t>微控制器的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安全熔丝</a:t>
            </a:r>
            <a:endParaRPr lang="en-US" altLang="zh-CN" sz="2000" b="1" dirty="0">
              <a:solidFill>
                <a:srgbClr val="C00000"/>
              </a:solidFill>
              <a:latin typeface="+mj-lt"/>
            </a:endParaRPr>
          </a:p>
          <a:p>
            <a:pPr marL="812800" lvl="1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将一个</a:t>
            </a:r>
            <a:r>
              <a:rPr lang="en-US" altLang="zh-CN" sz="2000" dirty="0">
                <a:latin typeface="+mj-lt"/>
              </a:rPr>
              <a:t>PIC16F84</a:t>
            </a:r>
            <a:r>
              <a:rPr lang="zh-CN" altLang="en-US" sz="2000" dirty="0">
                <a:latin typeface="+mj-lt"/>
              </a:rPr>
              <a:t>微控制器打开封装，放在显微镜底下的测试座中，与下载器相连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光圈全部打开、放大倍数</a:t>
            </a:r>
            <a:r>
              <a:rPr lang="en-US" altLang="zh-CN" sz="2000" dirty="0">
                <a:latin typeface="+mj-lt"/>
              </a:rPr>
              <a:t>1500</a:t>
            </a:r>
            <a:r>
              <a:rPr lang="zh-CN" altLang="en-US" sz="2000" dirty="0">
                <a:latin typeface="+mj-lt"/>
              </a:rPr>
              <a:t>倍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调整显微镜目镜，定位到安全熔丝，光功率切换到最大，光线能聚焦到安全熔丝区域，不影响主存储器，使安全熔丝发生翻转，随后即可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通过下载器正常读写存储器的内容</a:t>
            </a:r>
            <a:endParaRPr lang="en-US" altLang="zh-CN" sz="2000" b="1" dirty="0">
              <a:solidFill>
                <a:srgbClr val="C00000"/>
              </a:solidFill>
              <a:latin typeface="+mj-lt"/>
            </a:endParaRPr>
          </a:p>
          <a:p>
            <a:pPr marL="355600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芯片内可能有光传感器，防止攻击者打开芯片封装</a:t>
            </a:r>
            <a:endParaRPr lang="en-US" altLang="zh-CN" sz="2000" dirty="0">
              <a:latin typeface="+mj-lt"/>
            </a:endParaRPr>
          </a:p>
          <a:p>
            <a:pPr marL="812800" lvl="1" indent="-355600" algn="just" eaLnBrk="1" fontAlgn="auto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j-lt"/>
              </a:rPr>
              <a:t>故障注入可以考虑从芯片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背面实施</a:t>
            </a:r>
            <a:r>
              <a:rPr lang="zh-CN" altLang="en-US" sz="2000" dirty="0">
                <a:latin typeface="+mj-lt"/>
              </a:rPr>
              <a:t>，用机械方法打开封装（但不完全打开），避免强腐蚀化学试剂开封后触发光传感器</a:t>
            </a:r>
            <a:endParaRPr lang="en-US" altLang="zh-C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50373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574760" y="1381942"/>
            <a:ext cx="6135653" cy="4755333"/>
            <a:chOff x="5936710" y="1553392"/>
            <a:chExt cx="6135653" cy="4755333"/>
          </a:xfrm>
        </p:grpSpPr>
        <p:sp>
          <p:nvSpPr>
            <p:cNvPr id="34" name="文本占位符 11"/>
            <p:cNvSpPr txBox="1"/>
            <p:nvPr/>
          </p:nvSpPr>
          <p:spPr>
            <a:xfrm>
              <a:off x="6909170" y="4034115"/>
              <a:ext cx="4190733" cy="546127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 Light" panose="020B0502040204020203" pitchFamily="34" charset="-122"/>
                  <a:sym typeface="+mn-lt"/>
                </a:rPr>
                <a:t>Section 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entury Gothic" panose="020B0502020202020204" pitchFamily="34" charset="0"/>
                <a:ea typeface="微软雅黑 Light" panose="020B0502040204020203" pitchFamily="34" charset="-122"/>
                <a:sym typeface="+mn-lt"/>
              </a:endParaRPr>
            </a:p>
          </p:txBody>
        </p:sp>
        <p:sp>
          <p:nvSpPr>
            <p:cNvPr id="37" name="文本占位符 12"/>
            <p:cNvSpPr txBox="1"/>
            <p:nvPr/>
          </p:nvSpPr>
          <p:spPr>
            <a:xfrm>
              <a:off x="5936710" y="3031304"/>
              <a:ext cx="6135653" cy="79539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密码芯片的非侵入式分析</a:t>
              </a:r>
            </a:p>
          </p:txBody>
        </p:sp>
        <p:sp>
          <p:nvSpPr>
            <p:cNvPr id="38" name="books-group_25777"/>
            <p:cNvSpPr>
              <a:spLocks noChangeAspect="1"/>
            </p:cNvSpPr>
            <p:nvPr/>
          </p:nvSpPr>
          <p:spPr bwMode="auto">
            <a:xfrm>
              <a:off x="8294905" y="1553392"/>
              <a:ext cx="1419262" cy="1018642"/>
            </a:xfrm>
            <a:custGeom>
              <a:avLst/>
              <a:gdLst>
                <a:gd name="T0" fmla="*/ 520 w 3958"/>
                <a:gd name="T1" fmla="*/ 1816 h 2845"/>
                <a:gd name="T2" fmla="*/ 600 w 3958"/>
                <a:gd name="T3" fmla="*/ 1832 h 2845"/>
                <a:gd name="T4" fmla="*/ 1800 w 3958"/>
                <a:gd name="T5" fmla="*/ 1326 h 2845"/>
                <a:gd name="T6" fmla="*/ 894 w 3958"/>
                <a:gd name="T7" fmla="*/ 1890 h 2845"/>
                <a:gd name="T8" fmla="*/ 860 w 3958"/>
                <a:gd name="T9" fmla="*/ 1952 h 2845"/>
                <a:gd name="T10" fmla="*/ 860 w 3958"/>
                <a:gd name="T11" fmla="*/ 2463 h 2845"/>
                <a:gd name="T12" fmla="*/ 901 w 3958"/>
                <a:gd name="T13" fmla="*/ 2713 h 2845"/>
                <a:gd name="T14" fmla="*/ 1060 w 3958"/>
                <a:gd name="T15" fmla="*/ 2837 h 2845"/>
                <a:gd name="T16" fmla="*/ 1198 w 3958"/>
                <a:gd name="T17" fmla="*/ 2771 h 2845"/>
                <a:gd name="T18" fmla="*/ 1371 w 3958"/>
                <a:gd name="T19" fmla="*/ 2603 h 2845"/>
                <a:gd name="T20" fmla="*/ 1624 w 3958"/>
                <a:gd name="T21" fmla="*/ 2779 h 2845"/>
                <a:gd name="T22" fmla="*/ 1844 w 3958"/>
                <a:gd name="T23" fmla="*/ 2845 h 2845"/>
                <a:gd name="T24" fmla="*/ 2296 w 3958"/>
                <a:gd name="T25" fmla="*/ 2591 h 2845"/>
                <a:gd name="T26" fmla="*/ 3851 w 3958"/>
                <a:gd name="T27" fmla="*/ 396 h 2845"/>
                <a:gd name="T28" fmla="*/ 3920 w 3958"/>
                <a:gd name="T29" fmla="*/ 95 h 2845"/>
                <a:gd name="T30" fmla="*/ 3730 w 3958"/>
                <a:gd name="T31" fmla="*/ 0 h 2845"/>
                <a:gd name="T32" fmla="*/ 3592 w 3958"/>
                <a:gd name="T33" fmla="*/ 20 h 2845"/>
                <a:gd name="T34" fmla="*/ 307 w 3958"/>
                <a:gd name="T35" fmla="*/ 859 h 2845"/>
                <a:gd name="T36" fmla="*/ 31 w 3958"/>
                <a:gd name="T37" fmla="*/ 1089 h 2845"/>
                <a:gd name="T38" fmla="*/ 146 w 3958"/>
                <a:gd name="T39" fmla="*/ 1429 h 2845"/>
                <a:gd name="T40" fmla="*/ 520 w 3958"/>
                <a:gd name="T41" fmla="*/ 1816 h 2845"/>
                <a:gd name="T42" fmla="*/ 171 w 3958"/>
                <a:gd name="T43" fmla="*/ 1128 h 2845"/>
                <a:gd name="T44" fmla="*/ 343 w 3958"/>
                <a:gd name="T45" fmla="*/ 1000 h 2845"/>
                <a:gd name="T46" fmla="*/ 3628 w 3958"/>
                <a:gd name="T47" fmla="*/ 160 h 2845"/>
                <a:gd name="T48" fmla="*/ 3791 w 3958"/>
                <a:gd name="T49" fmla="*/ 162 h 2845"/>
                <a:gd name="T50" fmla="*/ 3733 w 3958"/>
                <a:gd name="T51" fmla="*/ 312 h 2845"/>
                <a:gd name="T52" fmla="*/ 2177 w 3958"/>
                <a:gd name="T53" fmla="*/ 2507 h 2845"/>
                <a:gd name="T54" fmla="*/ 1844 w 3958"/>
                <a:gd name="T55" fmla="*/ 2700 h 2845"/>
                <a:gd name="T56" fmla="*/ 1707 w 3958"/>
                <a:gd name="T57" fmla="*/ 2659 h 2845"/>
                <a:gd name="T58" fmla="*/ 1404 w 3958"/>
                <a:gd name="T59" fmla="*/ 2450 h 2845"/>
                <a:gd name="T60" fmla="*/ 1363 w 3958"/>
                <a:gd name="T61" fmla="*/ 2437 h 2845"/>
                <a:gd name="T62" fmla="*/ 1312 w 3958"/>
                <a:gd name="T63" fmla="*/ 2458 h 2845"/>
                <a:gd name="T64" fmla="*/ 1097 w 3958"/>
                <a:gd name="T65" fmla="*/ 2667 h 2845"/>
                <a:gd name="T66" fmla="*/ 1060 w 3958"/>
                <a:gd name="T67" fmla="*/ 2692 h 2845"/>
                <a:gd name="T68" fmla="*/ 1005 w 3958"/>
                <a:gd name="T69" fmla="*/ 2463 h 2845"/>
                <a:gd name="T70" fmla="*/ 1005 w 3958"/>
                <a:gd name="T71" fmla="*/ 1992 h 2845"/>
                <a:gd name="T72" fmla="*/ 2656 w 3958"/>
                <a:gd name="T73" fmla="*/ 963 h 2845"/>
                <a:gd name="T74" fmla="*/ 2682 w 3958"/>
                <a:gd name="T75" fmla="*/ 868 h 2845"/>
                <a:gd name="T76" fmla="*/ 2590 w 3958"/>
                <a:gd name="T77" fmla="*/ 835 h 2845"/>
                <a:gd name="T78" fmla="*/ 590 w 3958"/>
                <a:gd name="T79" fmla="*/ 1679 h 2845"/>
                <a:gd name="T80" fmla="*/ 250 w 3958"/>
                <a:gd name="T81" fmla="*/ 1328 h 2845"/>
                <a:gd name="T82" fmla="*/ 171 w 3958"/>
                <a:gd name="T83" fmla="*/ 1128 h 2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8" h="2845">
                  <a:moveTo>
                    <a:pt x="520" y="1816"/>
                  </a:moveTo>
                  <a:cubicBezTo>
                    <a:pt x="541" y="1837"/>
                    <a:pt x="573" y="1844"/>
                    <a:pt x="600" y="1832"/>
                  </a:cubicBezTo>
                  <a:lnTo>
                    <a:pt x="1800" y="1326"/>
                  </a:lnTo>
                  <a:lnTo>
                    <a:pt x="894" y="1890"/>
                  </a:lnTo>
                  <a:cubicBezTo>
                    <a:pt x="873" y="1903"/>
                    <a:pt x="860" y="1926"/>
                    <a:pt x="860" y="1952"/>
                  </a:cubicBezTo>
                  <a:lnTo>
                    <a:pt x="860" y="2463"/>
                  </a:lnTo>
                  <a:cubicBezTo>
                    <a:pt x="860" y="2564"/>
                    <a:pt x="874" y="2651"/>
                    <a:pt x="901" y="2713"/>
                  </a:cubicBezTo>
                  <a:cubicBezTo>
                    <a:pt x="948" y="2821"/>
                    <a:pt x="1020" y="2837"/>
                    <a:pt x="1060" y="2837"/>
                  </a:cubicBezTo>
                  <a:cubicBezTo>
                    <a:pt x="1107" y="2837"/>
                    <a:pt x="1153" y="2815"/>
                    <a:pt x="1198" y="2771"/>
                  </a:cubicBezTo>
                  <a:lnTo>
                    <a:pt x="1371" y="2603"/>
                  </a:lnTo>
                  <a:lnTo>
                    <a:pt x="1624" y="2779"/>
                  </a:lnTo>
                  <a:cubicBezTo>
                    <a:pt x="1687" y="2822"/>
                    <a:pt x="1763" y="2845"/>
                    <a:pt x="1844" y="2845"/>
                  </a:cubicBezTo>
                  <a:cubicBezTo>
                    <a:pt x="2011" y="2845"/>
                    <a:pt x="2184" y="2748"/>
                    <a:pt x="2296" y="2591"/>
                  </a:cubicBezTo>
                  <a:lnTo>
                    <a:pt x="3851" y="396"/>
                  </a:lnTo>
                  <a:cubicBezTo>
                    <a:pt x="3958" y="245"/>
                    <a:pt x="3948" y="149"/>
                    <a:pt x="3920" y="95"/>
                  </a:cubicBezTo>
                  <a:cubicBezTo>
                    <a:pt x="3901" y="60"/>
                    <a:pt x="3852" y="0"/>
                    <a:pt x="3730" y="0"/>
                  </a:cubicBezTo>
                  <a:cubicBezTo>
                    <a:pt x="3689" y="0"/>
                    <a:pt x="3643" y="7"/>
                    <a:pt x="3592" y="20"/>
                  </a:cubicBezTo>
                  <a:lnTo>
                    <a:pt x="307" y="859"/>
                  </a:lnTo>
                  <a:cubicBezTo>
                    <a:pt x="161" y="896"/>
                    <a:pt x="63" y="978"/>
                    <a:pt x="31" y="1089"/>
                  </a:cubicBezTo>
                  <a:cubicBezTo>
                    <a:pt x="0" y="1200"/>
                    <a:pt x="41" y="1320"/>
                    <a:pt x="146" y="1429"/>
                  </a:cubicBezTo>
                  <a:lnTo>
                    <a:pt x="520" y="1816"/>
                  </a:lnTo>
                  <a:close/>
                  <a:moveTo>
                    <a:pt x="171" y="1128"/>
                  </a:moveTo>
                  <a:cubicBezTo>
                    <a:pt x="188" y="1069"/>
                    <a:pt x="249" y="1024"/>
                    <a:pt x="343" y="1000"/>
                  </a:cubicBezTo>
                  <a:lnTo>
                    <a:pt x="3628" y="160"/>
                  </a:lnTo>
                  <a:cubicBezTo>
                    <a:pt x="3716" y="138"/>
                    <a:pt x="3783" y="147"/>
                    <a:pt x="3791" y="162"/>
                  </a:cubicBezTo>
                  <a:cubicBezTo>
                    <a:pt x="3798" y="175"/>
                    <a:pt x="3795" y="224"/>
                    <a:pt x="3733" y="312"/>
                  </a:cubicBezTo>
                  <a:lnTo>
                    <a:pt x="2177" y="2507"/>
                  </a:lnTo>
                  <a:cubicBezTo>
                    <a:pt x="2093" y="2626"/>
                    <a:pt x="1965" y="2700"/>
                    <a:pt x="1844" y="2700"/>
                  </a:cubicBezTo>
                  <a:cubicBezTo>
                    <a:pt x="1792" y="2700"/>
                    <a:pt x="1746" y="2687"/>
                    <a:pt x="1707" y="2659"/>
                  </a:cubicBezTo>
                  <a:lnTo>
                    <a:pt x="1404" y="2450"/>
                  </a:lnTo>
                  <a:cubicBezTo>
                    <a:pt x="1392" y="2441"/>
                    <a:pt x="1377" y="2437"/>
                    <a:pt x="1363" y="2437"/>
                  </a:cubicBezTo>
                  <a:cubicBezTo>
                    <a:pt x="1345" y="2437"/>
                    <a:pt x="1326" y="2444"/>
                    <a:pt x="1312" y="2458"/>
                  </a:cubicBezTo>
                  <a:lnTo>
                    <a:pt x="1097" y="2667"/>
                  </a:lnTo>
                  <a:cubicBezTo>
                    <a:pt x="1072" y="2691"/>
                    <a:pt x="1060" y="2691"/>
                    <a:pt x="1060" y="2692"/>
                  </a:cubicBezTo>
                  <a:cubicBezTo>
                    <a:pt x="1046" y="2687"/>
                    <a:pt x="1005" y="2623"/>
                    <a:pt x="1005" y="2463"/>
                  </a:cubicBezTo>
                  <a:lnTo>
                    <a:pt x="1005" y="1992"/>
                  </a:lnTo>
                  <a:lnTo>
                    <a:pt x="2656" y="963"/>
                  </a:lnTo>
                  <a:cubicBezTo>
                    <a:pt x="2688" y="943"/>
                    <a:pt x="2700" y="902"/>
                    <a:pt x="2682" y="868"/>
                  </a:cubicBezTo>
                  <a:cubicBezTo>
                    <a:pt x="2665" y="834"/>
                    <a:pt x="2624" y="820"/>
                    <a:pt x="2590" y="835"/>
                  </a:cubicBezTo>
                  <a:lnTo>
                    <a:pt x="590" y="1679"/>
                  </a:lnTo>
                  <a:lnTo>
                    <a:pt x="250" y="1328"/>
                  </a:lnTo>
                  <a:cubicBezTo>
                    <a:pt x="182" y="1258"/>
                    <a:pt x="154" y="1187"/>
                    <a:pt x="171" y="1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398147" y="6153823"/>
              <a:ext cx="1001207" cy="154902"/>
              <a:chOff x="7957225" y="6063574"/>
              <a:chExt cx="1508992" cy="23346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7957225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8276107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8594989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8913871" y="6063574"/>
                <a:ext cx="233464" cy="23346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 userDrawn="1"/>
            </p:nvSpPr>
            <p:spPr>
              <a:xfrm>
                <a:off x="9232753" y="6063574"/>
                <a:ext cx="233464" cy="23346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密码芯片的非侵入式分析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1047391"/>
            <a:ext cx="11109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攻击“通过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隐匿</a:t>
            </a:r>
            <a:r>
              <a:rPr lang="zh-CN" altLang="en-US" sz="2000" dirty="0">
                <a:latin typeface="+mn-ea"/>
                <a:ea typeface="+mn-ea"/>
              </a:rPr>
              <a:t>实现安全”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厂商故意抹掉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芯片型号、或贴上客户的</a:t>
            </a:r>
            <a:r>
              <a:rPr lang="en-US" altLang="zh-CN" sz="2000" dirty="0">
                <a:latin typeface="+mn-ea"/>
                <a:ea typeface="+mn-ea"/>
              </a:rPr>
              <a:t>logo</a:t>
            </a:r>
            <a:r>
              <a:rPr lang="zh-CN" altLang="en-US" sz="2000" dirty="0">
                <a:latin typeface="+mn-ea"/>
                <a:ea typeface="+mn-ea"/>
              </a:rPr>
              <a:t>，使攻击者不知道这是什么型号的芯片；攻击者通过观察各类接口引脚来猜测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型号，随后尝试用通用下载器来访问芯片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厂商未公开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代码的烧写协议；攻击者可通过特殊渠道获得开发板，做各种实验来搞清楚烧写协议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穷举攻击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暴力破解微控制器中的访问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口令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遍历式尝试芯片的各种输入，观察其输出，猜测片内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执行的功能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FPGA</a:t>
            </a:r>
            <a:r>
              <a:rPr lang="zh-CN" altLang="en-US" sz="2000" dirty="0">
                <a:latin typeface="+mn-ea"/>
                <a:ea typeface="+mn-ea"/>
              </a:rPr>
              <a:t>芯片通过</a:t>
            </a:r>
            <a:r>
              <a:rPr lang="en-US" altLang="zh-CN" sz="2000" dirty="0">
                <a:latin typeface="+mn-ea"/>
                <a:ea typeface="+mn-ea"/>
              </a:rPr>
              <a:t>JTAG</a:t>
            </a:r>
            <a:r>
              <a:rPr lang="zh-CN" altLang="en-US" sz="2000" dirty="0">
                <a:latin typeface="+mn-ea"/>
                <a:ea typeface="+mn-ea"/>
              </a:rPr>
              <a:t>口进行外部指令遍历</a:t>
            </a:r>
            <a:endParaRPr lang="en-US" altLang="zh-CN" sz="2000" dirty="0">
              <a:latin typeface="+mn-ea"/>
              <a:ea typeface="+mn-ea"/>
            </a:endParaRPr>
          </a:p>
          <a:p>
            <a:pPr marL="1257300" lvl="2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Flash</a:t>
            </a:r>
            <a:r>
              <a:rPr lang="zh-CN" altLang="en-US" sz="2000" dirty="0">
                <a:latin typeface="+mn-ea"/>
                <a:ea typeface="+mn-ea"/>
              </a:rPr>
              <a:t>芯片通过管脚进行指令遍历（时钟、数据总线、复位等控制信号很容易辨认）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部分芯片留有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Debug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接口</a:t>
            </a:r>
            <a:r>
              <a:rPr lang="zh-CN" altLang="en-US" sz="2000" dirty="0">
                <a:latin typeface="+mn-ea"/>
                <a:ea typeface="+mn-ea"/>
              </a:rPr>
              <a:t>，攻击者通过升高芯片引脚的电压、尝试外部通信协议来试图进入</a:t>
            </a:r>
            <a:r>
              <a:rPr lang="en-US" altLang="zh-CN" sz="2000" dirty="0">
                <a:latin typeface="+mn-ea"/>
                <a:ea typeface="+mn-ea"/>
              </a:rPr>
              <a:t>Debug</a:t>
            </a:r>
            <a:r>
              <a:rPr lang="zh-CN" altLang="en-US" sz="2000" dirty="0">
                <a:latin typeface="+mn-ea"/>
                <a:ea typeface="+mn-ea"/>
              </a:rPr>
              <a:t>模式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471323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密码芯片的非侵入式分析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8" y="1047391"/>
            <a:ext cx="52842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侧信道分析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计时分析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能量分析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电磁分析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毛刺攻击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时钟毛刺攻击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电源毛刺攻击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DE67F4-1BCD-5639-D68E-9650AF94B676}"/>
              </a:ext>
            </a:extLst>
          </p:cNvPr>
          <p:cNvSpPr txBox="1"/>
          <p:nvPr/>
        </p:nvSpPr>
        <p:spPr>
          <a:xfrm>
            <a:off x="3627540" y="1047391"/>
            <a:ext cx="802312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数据保持攻击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低温下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SRAM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的数据保持攻击</a:t>
            </a:r>
            <a:r>
              <a:rPr lang="zh-CN" altLang="en-US" sz="2000" dirty="0">
                <a:latin typeface="+mn-ea"/>
                <a:ea typeface="+mn-ea"/>
              </a:rPr>
              <a:t>：零下</a:t>
            </a:r>
            <a:r>
              <a:rPr lang="en-US" altLang="zh-CN" sz="2000" dirty="0">
                <a:latin typeface="+mn-ea"/>
                <a:ea typeface="+mn-ea"/>
              </a:rPr>
              <a:t>20</a:t>
            </a:r>
            <a:r>
              <a:rPr lang="zh-CN" altLang="en-US" sz="2000" dirty="0">
                <a:latin typeface="+mn-ea"/>
                <a:ea typeface="+mn-ea"/>
              </a:rPr>
              <a:t>度以下，</a:t>
            </a:r>
            <a:r>
              <a:rPr lang="en-US" altLang="zh-CN" sz="2000" dirty="0">
                <a:latin typeface="+mn-ea"/>
                <a:ea typeface="+mn-ea"/>
              </a:rPr>
              <a:t>SRAM</a:t>
            </a:r>
            <a:r>
              <a:rPr lang="zh-CN" altLang="en-US" sz="2000" dirty="0">
                <a:latin typeface="+mn-ea"/>
                <a:ea typeface="+mn-ea"/>
              </a:rPr>
              <a:t>断电后，数据能够保持几秒钟到几分钟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非易失性存储器的数据保持攻击</a:t>
            </a:r>
            <a:r>
              <a:rPr lang="zh-CN" altLang="en-US" sz="2000" dirty="0">
                <a:latin typeface="+mn-ea"/>
                <a:ea typeface="+mn-ea"/>
              </a:rPr>
              <a:t>：存储器的数据即使在擦除</a:t>
            </a:r>
            <a:r>
              <a:rPr lang="en-US" altLang="zh-CN" sz="2000" dirty="0">
                <a:latin typeface="+mn-ea"/>
                <a:ea typeface="+mn-ea"/>
              </a:rPr>
              <a:t>100</a:t>
            </a:r>
            <a:r>
              <a:rPr lang="zh-CN" altLang="en-US" sz="2000" dirty="0">
                <a:latin typeface="+mn-ea"/>
                <a:ea typeface="+mn-ea"/>
              </a:rPr>
              <a:t>次后，电子也没有完全从浮栅中离开，这使得攻击者有可能获取存储器中的内容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 err="1">
                <a:solidFill>
                  <a:srgbClr val="C00000"/>
                </a:solidFill>
                <a:latin typeface="+mn-ea"/>
                <a:ea typeface="+mn-ea"/>
              </a:rPr>
              <a:t>RowHammer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攻击</a:t>
            </a:r>
            <a:r>
              <a:rPr lang="zh-CN" altLang="en-US" sz="2000" dirty="0">
                <a:latin typeface="+mn-ea"/>
                <a:ea typeface="+mn-ea"/>
              </a:rPr>
              <a:t>：攻击者通过多次访问一个内存地址，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造成内存控制电路的电压波动，</a:t>
            </a:r>
            <a:r>
              <a:rPr lang="zh-CN" altLang="en-US" sz="2000" dirty="0">
                <a:latin typeface="+mn-ea"/>
                <a:ea typeface="+mn-ea"/>
              </a:rPr>
              <a:t>篡改其隔壁内存地址中存储的内容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52E3E5-9098-F2B0-EBF3-BC74CCB5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18" y="4572786"/>
            <a:ext cx="2962514" cy="16076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2822BC-FDE1-26F7-527B-92A0C43ABF04}"/>
              </a:ext>
            </a:extLst>
          </p:cNvPr>
          <p:cNvSpPr txBox="1"/>
          <p:nvPr/>
        </p:nvSpPr>
        <p:spPr>
          <a:xfrm>
            <a:off x="8240479" y="6312544"/>
            <a:ext cx="237539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 err="1">
                <a:solidFill>
                  <a:schemeClr val="accent1"/>
                </a:solidFill>
                <a:latin typeface="+mn-ea"/>
                <a:ea typeface="+mn-ea"/>
              </a:rPr>
              <a:t>RowHammer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攻击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80A9AE-C26C-5C7D-2A9F-20E68FBC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8" y="4749912"/>
            <a:ext cx="2971800" cy="13620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9BCDB3-0C5B-B989-C345-A0B97816CA34}"/>
              </a:ext>
            </a:extLst>
          </p:cNvPr>
          <p:cNvSpPr txBox="1"/>
          <p:nvPr/>
        </p:nvSpPr>
        <p:spPr>
          <a:xfrm>
            <a:off x="573904" y="6312544"/>
            <a:ext cx="335870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时钟毛刺示例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3C4EC4-0EB5-EB51-54C8-8DB90E1451E1}"/>
              </a:ext>
            </a:extLst>
          </p:cNvPr>
          <p:cNvSpPr txBox="1"/>
          <p:nvPr/>
        </p:nvSpPr>
        <p:spPr>
          <a:xfrm>
            <a:off x="4950444" y="6312544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电源毛刺示例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14" name="Picture 92" descr="http://www.limited-entropy.com/wp-content/uploads/2012/09/chart_1.png">
            <a:extLst>
              <a:ext uri="{FF2B5EF4-FFF2-40B4-BE49-F238E27FC236}">
                <a16:creationId xmlns:a16="http://schemas.microsoft.com/office/drawing/2014/main" id="{5E492EFE-048C-36C8-8E30-1C5E2B2A6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16685" r="35320" b="25178"/>
          <a:stretch/>
        </p:blipFill>
        <p:spPr bwMode="auto">
          <a:xfrm>
            <a:off x="4459948" y="4497118"/>
            <a:ext cx="2704541" cy="18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4533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7608346" y="4599386"/>
            <a:ext cx="3979596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北京理工大学网络空间安全学院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fld id="{D421250B-0E4E-4464-9262-DD19598EBE82}" type="datetime2">
              <a:rPr lang="zh-CN" altLang="en-US" spc="300" smtClean="0">
                <a:solidFill>
                  <a:schemeClr val="bg1">
                    <a:alpha val="90000"/>
                  </a:schemeClr>
                </a:solidFill>
                <a:latin typeface="+mn-ea"/>
              </a:rPr>
              <a:t>2023年2月19日</a:t>
            </a:fld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22801" y="201108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77362914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F83C0ABA-7231-E196-0FAE-CEFF17E67899}"/>
              </a:ext>
            </a:extLst>
          </p:cNvPr>
          <p:cNvSpPr txBox="1"/>
          <p:nvPr/>
        </p:nvSpPr>
        <p:spPr>
          <a:xfrm>
            <a:off x="7551282" y="6083896"/>
            <a:ext cx="4586533" cy="532546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AT89S52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去封装照片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8ACD56-D27B-6A9C-260A-FB812946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进入芯片的微观世界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BFA98B-1DBA-8446-0CEF-51DD1748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713" y="3798257"/>
            <a:ext cx="3719670" cy="2309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D521DB-C888-2C6A-54E1-3DF171D8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046" y="3821647"/>
            <a:ext cx="3468315" cy="22690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D9AF1-1B05-5494-C9E4-22AD35D45A4C}"/>
              </a:ext>
            </a:extLst>
          </p:cNvPr>
          <p:cNvSpPr txBox="1"/>
          <p:nvPr/>
        </p:nvSpPr>
        <p:spPr>
          <a:xfrm>
            <a:off x="3930305" y="6150114"/>
            <a:ext cx="367779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AT89S52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开发板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E2D9AA-C1E9-B866-8987-5E2A0E22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8" y="3818802"/>
            <a:ext cx="3032347" cy="224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E043C4-4090-06E1-B0BA-42E3D1674A75}"/>
              </a:ext>
            </a:extLst>
          </p:cNvPr>
          <p:cNvSpPr txBox="1"/>
          <p:nvPr/>
        </p:nvSpPr>
        <p:spPr>
          <a:xfrm>
            <a:off x="-704891" y="6150114"/>
            <a:ext cx="548482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Microchip PIC12CE518</a:t>
            </a: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去封装照片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6FDE23-A08C-FF10-A04C-695C22B8C1FE}"/>
              </a:ext>
            </a:extLst>
          </p:cNvPr>
          <p:cNvSpPr txBox="1"/>
          <p:nvPr/>
        </p:nvSpPr>
        <p:spPr>
          <a:xfrm>
            <a:off x="541337" y="1053242"/>
            <a:ext cx="111093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早期防攻击的方法主要是把</a:t>
            </a:r>
            <a:r>
              <a:rPr lang="en-US" altLang="zh-CN" sz="2000" dirty="0">
                <a:latin typeface="+mn-ea"/>
                <a:ea typeface="+mn-ea"/>
              </a:rPr>
              <a:t>EEPROM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简单地安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放在同一封装</a:t>
            </a:r>
            <a:r>
              <a:rPr lang="zh-CN" altLang="en-US" sz="2000" dirty="0">
                <a:latin typeface="+mn-ea"/>
                <a:ea typeface="+mn-ea"/>
              </a:rPr>
              <a:t>的内部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EEPROM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Electrically Erasable Programmable read only memory</a:t>
            </a:r>
            <a:r>
              <a:rPr lang="zh-CN" altLang="en-US" sz="2000" dirty="0">
                <a:latin typeface="+mn-ea"/>
                <a:ea typeface="+mn-ea"/>
              </a:rPr>
              <a:t>）是指带电可擦可编程只读存储器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衍生的攻击方法：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打开样品的封装，用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微探针</a:t>
            </a:r>
            <a:r>
              <a:rPr lang="zh-CN" altLang="en-US" sz="2000" dirty="0">
                <a:latin typeface="+mn-ea"/>
                <a:ea typeface="+mn-ea"/>
              </a:rPr>
              <a:t>获得数据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拆下片内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EEPROM</a:t>
            </a:r>
            <a:r>
              <a:rPr lang="zh-CN" altLang="en-US" sz="2000" dirty="0">
                <a:latin typeface="+mn-ea"/>
                <a:ea typeface="+mn-ea"/>
              </a:rPr>
              <a:t>，用专用测试设备读取</a:t>
            </a:r>
          </a:p>
        </p:txBody>
      </p:sp>
    </p:spTree>
    <p:extLst>
      <p:ext uri="{BB962C8B-B14F-4D97-AF65-F5344CB8AC3E}">
        <p14:creationId xmlns:p14="http://schemas.microsoft.com/office/powerpoint/2010/main" val="284798527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A4AE7-30E8-B3E4-66A4-DF7EA9D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用安全熔丝来增强安全性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DB053F-6581-C61D-F6D0-E75B0186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16" y="3312599"/>
            <a:ext cx="3495124" cy="2660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DB0883-106B-5857-264F-427C8D14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28" y="3260408"/>
            <a:ext cx="3573843" cy="2707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BC4174-4195-5BB6-224D-C44A26B7764D}"/>
              </a:ext>
            </a:extLst>
          </p:cNvPr>
          <p:cNvSpPr txBox="1"/>
          <p:nvPr/>
        </p:nvSpPr>
        <p:spPr>
          <a:xfrm>
            <a:off x="476785" y="6038826"/>
            <a:ext cx="5707799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Microchip PIC12C508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微控制器的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安全熔丝位于程序存储器阵列的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外部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7D2F0F-62F1-D085-A93E-E9DB303740E8}"/>
              </a:ext>
            </a:extLst>
          </p:cNvPr>
          <p:cNvSpPr txBox="1"/>
          <p:nvPr/>
        </p:nvSpPr>
        <p:spPr>
          <a:xfrm>
            <a:off x="5583187" y="6038826"/>
            <a:ext cx="665153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飞思卡尔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MC68HC705C9A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微控制器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安全熔丝是存储器控制逻辑的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一部分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200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倍放大）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AA1B7-3C03-8B9D-36AB-A15E6E8F6F9B}"/>
              </a:ext>
            </a:extLst>
          </p:cNvPr>
          <p:cNvSpPr txBox="1"/>
          <p:nvPr/>
        </p:nvSpPr>
        <p:spPr>
          <a:xfrm>
            <a:off x="541337" y="973651"/>
            <a:ext cx="111093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可以通过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安全熔丝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Security Fuse</a:t>
            </a:r>
            <a:r>
              <a:rPr lang="zh-CN" altLang="en-US" sz="2000" dirty="0">
                <a:latin typeface="+mn-ea"/>
                <a:ea typeface="+mn-ea"/>
              </a:rPr>
              <a:t>）来禁止外部用户访问片内数据，如控制编程接口进行回读（</a:t>
            </a:r>
            <a:r>
              <a:rPr lang="en-US" altLang="zh-CN" sz="2000" dirty="0">
                <a:latin typeface="+mn-ea"/>
                <a:ea typeface="+mn-ea"/>
              </a:rPr>
              <a:t>Read-Back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单片机</a:t>
            </a:r>
            <a:r>
              <a:rPr lang="en-US" altLang="zh-CN" sz="2000" dirty="0">
                <a:latin typeface="+mn-ea"/>
                <a:ea typeface="+mn-ea"/>
              </a:rPr>
              <a:t>MCU</a:t>
            </a:r>
            <a:r>
              <a:rPr lang="zh-CN" altLang="en-US" sz="2000" dirty="0">
                <a:latin typeface="+mn-ea"/>
                <a:ea typeface="+mn-ea"/>
              </a:rPr>
              <a:t>或者</a:t>
            </a:r>
            <a:r>
              <a:rPr lang="en-US" altLang="zh-CN" sz="2000" dirty="0">
                <a:latin typeface="+mn-ea"/>
                <a:ea typeface="+mn-ea"/>
              </a:rPr>
              <a:t>CPU</a:t>
            </a:r>
            <a:r>
              <a:rPr lang="zh-CN" altLang="en-US" sz="2000" dirty="0">
                <a:latin typeface="+mn-ea"/>
                <a:ea typeface="+mn-ea"/>
              </a:rPr>
              <a:t>等芯片在特定的引脚外加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高电平</a:t>
            </a:r>
            <a:r>
              <a:rPr lang="zh-CN" altLang="en-US" sz="2000" dirty="0">
                <a:latin typeface="+mn-ea"/>
                <a:ea typeface="+mn-ea"/>
              </a:rPr>
              <a:t>后，可以通过产生的电流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烧断</a:t>
            </a:r>
            <a:r>
              <a:rPr lang="zh-CN" altLang="en-US" sz="2000" dirty="0">
                <a:latin typeface="+mn-ea"/>
                <a:ea typeface="+mn-ea"/>
              </a:rPr>
              <a:t>里边的安全熔丝，进而使芯片里的程序变得不可读写只能运行，这就是熔断功能起到的效果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简单讲，就是有个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比特</a:t>
            </a:r>
            <a:r>
              <a:rPr lang="zh-CN" altLang="en-US" sz="2000" dirty="0">
                <a:latin typeface="+mn-ea"/>
                <a:ea typeface="+mn-ea"/>
              </a:rPr>
              <a:t>来控制对敏感数据的访问，这个比特可能是根线、也可能是存储器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将安全熔丝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做成存储阵列的一部分</a:t>
            </a:r>
            <a:r>
              <a:rPr lang="zh-CN" altLang="en-US" sz="2000" dirty="0">
                <a:latin typeface="+mn-ea"/>
                <a:ea typeface="+mn-ea"/>
              </a:rPr>
              <a:t>，可以显著增加定位和复位的难度</a:t>
            </a:r>
          </a:p>
        </p:txBody>
      </p:sp>
    </p:spTree>
    <p:extLst>
      <p:ext uri="{BB962C8B-B14F-4D97-AF65-F5344CB8AC3E}">
        <p14:creationId xmlns:p14="http://schemas.microsoft.com/office/powerpoint/2010/main" val="202515097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27849-1F56-33C9-1FFA-193BC0E3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存储器访问实施身份认证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6DFB7-B455-51C2-1258-7E5D7E9B085B}"/>
              </a:ext>
            </a:extLst>
          </p:cNvPr>
          <p:cNvSpPr txBox="1"/>
          <p:nvPr/>
        </p:nvSpPr>
        <p:spPr>
          <a:xfrm>
            <a:off x="637203" y="1078994"/>
            <a:ext cx="44288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采用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口令</a:t>
            </a:r>
            <a:r>
              <a:rPr lang="zh-CN" altLang="en-US" sz="2000" dirty="0">
                <a:latin typeface="+mn-ea"/>
                <a:ea typeface="+mn-ea"/>
              </a:rPr>
              <a:t>来控制对存储器的访问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典型应用：德州仪器</a:t>
            </a:r>
            <a:r>
              <a:rPr lang="en-US" altLang="zh-CN" sz="2000" dirty="0">
                <a:latin typeface="+mn-ea"/>
                <a:ea typeface="+mn-ea"/>
              </a:rPr>
              <a:t>MSP430F112</a:t>
            </a:r>
            <a:r>
              <a:rPr lang="zh-CN" altLang="en-US" sz="2000" dirty="0">
                <a:latin typeface="+mn-ea"/>
                <a:ea typeface="+mn-ea"/>
              </a:rPr>
              <a:t>微控制器用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字节口令</a:t>
            </a:r>
            <a:r>
              <a:rPr lang="zh-CN" altLang="en-US" sz="2000" dirty="0">
                <a:latin typeface="+mn-ea"/>
                <a:ea typeface="+mn-ea"/>
              </a:rPr>
              <a:t>来控制回读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易受攻击：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计时分析、能量分析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用电源毛刺绕过校验机制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BF96AA-126B-76EB-8086-A41A1170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82" y="3867329"/>
            <a:ext cx="5519394" cy="237813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7B14A83-7A39-2535-AB7F-8B5D70F437B4}"/>
              </a:ext>
            </a:extLst>
          </p:cNvPr>
          <p:cNvGrpSpPr/>
          <p:nvPr/>
        </p:nvGrpSpPr>
        <p:grpSpPr>
          <a:xfrm>
            <a:off x="954114" y="4068977"/>
            <a:ext cx="3795046" cy="2108269"/>
            <a:chOff x="7534971" y="1287883"/>
            <a:chExt cx="3699182" cy="183687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62BC6-262F-B5F7-04FE-A8BD1FADD186}"/>
                </a:ext>
              </a:extLst>
            </p:cNvPr>
            <p:cNvSpPr txBox="1"/>
            <p:nvPr/>
          </p:nvSpPr>
          <p:spPr>
            <a:xfrm>
              <a:off x="7534971" y="1287883"/>
              <a:ext cx="3699182" cy="1836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180000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endParaRPr lang="en-US" altLang="zh-CN" sz="100" dirty="0">
                <a:latin typeface="+mj-lt"/>
              </a:endParaRPr>
            </a:p>
            <a:p>
              <a:pPr marL="180000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latin typeface="+mj-lt"/>
                </a:rPr>
                <a:t>Line1: </a:t>
              </a:r>
              <a:r>
                <a:rPr lang="en-US" altLang="zh-CN" sz="2000" dirty="0" err="1">
                  <a:latin typeface="+mj-lt"/>
                </a:rPr>
                <a:t>InputPassword</a:t>
              </a:r>
              <a:r>
                <a:rPr lang="en-US" altLang="zh-CN" sz="2000" dirty="0">
                  <a:latin typeface="+mj-lt"/>
                </a:rPr>
                <a:t>()</a:t>
              </a:r>
            </a:p>
            <a:p>
              <a:pPr marL="180000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latin typeface="+mj-lt"/>
                </a:rPr>
                <a:t>If </a:t>
              </a:r>
              <a:r>
                <a:rPr lang="en-US" altLang="zh-CN" sz="2000" dirty="0" err="1">
                  <a:latin typeface="+mj-lt"/>
                </a:rPr>
                <a:t>Password_verify</a:t>
              </a:r>
              <a:r>
                <a:rPr lang="en-US" altLang="zh-CN" sz="2000" dirty="0">
                  <a:latin typeface="+mj-lt"/>
                </a:rPr>
                <a:t>() == false</a:t>
              </a:r>
            </a:p>
            <a:p>
              <a:pPr marL="180000" lvl="1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latin typeface="+mj-lt"/>
                </a:rPr>
                <a:t>    </a:t>
              </a:r>
              <a:r>
                <a:rPr lang="en-US" altLang="zh-CN" sz="2000" dirty="0" err="1">
                  <a:latin typeface="+mj-lt"/>
                </a:rPr>
                <a:t>Goto</a:t>
              </a:r>
              <a:r>
                <a:rPr lang="en-US" altLang="zh-CN" sz="2000" dirty="0">
                  <a:latin typeface="+mj-lt"/>
                </a:rPr>
                <a:t> Line1</a:t>
              </a:r>
            </a:p>
            <a:p>
              <a:pPr marL="180000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dirty="0">
                  <a:latin typeface="+mj-lt"/>
                </a:rPr>
                <a:t>Some legal programs …</a:t>
              </a:r>
            </a:p>
            <a:p>
              <a:pPr marL="180000" algn="just" eaLnBrk="1" fontAlgn="auto" hangingPunct="1">
                <a:spcBef>
                  <a:spcPts val="600"/>
                </a:spcBef>
                <a:spcAft>
                  <a:spcPts val="600"/>
                </a:spcAft>
              </a:pPr>
              <a:endParaRPr lang="en-US" altLang="zh-CN" sz="100" dirty="0">
                <a:latin typeface="+mj-lt"/>
              </a:endParaRPr>
            </a:p>
          </p:txBody>
        </p:sp>
        <p:pic>
          <p:nvPicPr>
            <p:cNvPr id="6" name="Picture 43" descr="MCj04417350000[1]">
              <a:extLst>
                <a:ext uri="{FF2B5EF4-FFF2-40B4-BE49-F238E27FC236}">
                  <a16:creationId xmlns:a16="http://schemas.microsoft.com/office/drawing/2014/main" id="{7AA36B96-A302-5890-6ECB-BFCA289E7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65735">
              <a:off x="8055315" y="2242029"/>
              <a:ext cx="355850" cy="35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5BE110B-D680-1E43-ED1D-1EA72A24091C}"/>
              </a:ext>
            </a:extLst>
          </p:cNvPr>
          <p:cNvSpPr txBox="1"/>
          <p:nvPr/>
        </p:nvSpPr>
        <p:spPr>
          <a:xfrm>
            <a:off x="579463" y="6303531"/>
            <a:ext cx="4841114" cy="40011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用电源毛刺绕过校验机制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9B266A-1497-7339-A19B-E16CB2FE9ED0}"/>
              </a:ext>
            </a:extLst>
          </p:cNvPr>
          <p:cNvSpPr txBox="1"/>
          <p:nvPr/>
        </p:nvSpPr>
        <p:spPr>
          <a:xfrm>
            <a:off x="6063535" y="3272891"/>
            <a:ext cx="5247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对口令系统做计时分析（能量分析）的原理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93ED2F-C4B6-5B75-BD97-DA9353ED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37" y="884243"/>
            <a:ext cx="4792485" cy="23962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4F68E8-39AA-4A0E-BCCD-FAEF94EA82C2}"/>
              </a:ext>
            </a:extLst>
          </p:cNvPr>
          <p:cNvSpPr txBox="1"/>
          <p:nvPr/>
        </p:nvSpPr>
        <p:spPr>
          <a:xfrm>
            <a:off x="5195141" y="6303531"/>
            <a:ext cx="6983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0.35um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工艺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MSP430F112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标准光学照片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反射光背面成像</a:t>
            </a:r>
          </a:p>
        </p:txBody>
      </p:sp>
    </p:spTree>
    <p:extLst>
      <p:ext uri="{BB962C8B-B14F-4D97-AF65-F5344CB8AC3E}">
        <p14:creationId xmlns:p14="http://schemas.microsoft.com/office/powerpoint/2010/main" val="4449670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27849-1F56-33C9-1FFA-193BC0E3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用顶层金属网格防止探针攻击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6DFB7-B455-51C2-1258-7E5D7E9B085B}"/>
              </a:ext>
            </a:extLst>
          </p:cNvPr>
          <p:cNvSpPr txBox="1"/>
          <p:nvPr/>
        </p:nvSpPr>
        <p:spPr>
          <a:xfrm>
            <a:off x="637203" y="1182231"/>
            <a:ext cx="109329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顶层金属网格</a:t>
            </a:r>
            <a:r>
              <a:rPr lang="zh-CN" altLang="en-US" sz="2000" dirty="0">
                <a:latin typeface="+mn-ea"/>
                <a:ea typeface="+mn-ea"/>
              </a:rPr>
              <a:t>：所有网格都能监控开路和短路，一旦触发，就会导致特定存储器复位或清零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缺点：异常运行条件下也会触发，如高强度电磁噪声、低温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高温、异常时钟信号、供电不良；网格占用面积，代价较高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有时也会采用廉价的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伪顶层</a:t>
            </a:r>
            <a:r>
              <a:rPr lang="zh-CN" altLang="en-US" sz="2000" dirty="0">
                <a:latin typeface="+mn-ea"/>
                <a:ea typeface="+mn-ea"/>
              </a:rPr>
              <a:t>金属网格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缺点：易遭受光学分析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4F68E8-39AA-4A0E-BCCD-FAEF94EA82C2}"/>
              </a:ext>
            </a:extLst>
          </p:cNvPr>
          <p:cNvSpPr txBox="1"/>
          <p:nvPr/>
        </p:nvSpPr>
        <p:spPr>
          <a:xfrm>
            <a:off x="6063458" y="5783220"/>
            <a:ext cx="555152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PIC16F648A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伪顶层金属层图案（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200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倍放大）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343CAD-ACC9-AD00-3CBD-0517B1D4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39" y="2525670"/>
            <a:ext cx="4324350" cy="3257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F02937-330C-56AF-3AD9-DEEF4E22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46" y="3522638"/>
            <a:ext cx="2940577" cy="22314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B18490-05AF-44F1-1674-EDD13CB3325F}"/>
              </a:ext>
            </a:extLst>
          </p:cNvPr>
          <p:cNvSpPr txBox="1"/>
          <p:nvPr/>
        </p:nvSpPr>
        <p:spPr>
          <a:xfrm>
            <a:off x="637203" y="5783220"/>
            <a:ext cx="52341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公司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ST16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系列智能卡芯片表面金属层网格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3199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27849-1F56-33C9-1FFA-193BC0E3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用总线编码技术防止微探测攻击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6DFB7-B455-51C2-1258-7E5D7E9B085B}"/>
              </a:ext>
            </a:extLst>
          </p:cNvPr>
          <p:cNvSpPr txBox="1"/>
          <p:nvPr/>
        </p:nvSpPr>
        <p:spPr>
          <a:xfrm>
            <a:off x="808947" y="1864134"/>
            <a:ext cx="47607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一些智能卡存储器采用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总线编码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Bus Encryption</a:t>
            </a:r>
            <a:r>
              <a:rPr lang="zh-CN" altLang="en-US" sz="2000" dirty="0">
                <a:latin typeface="+mn-ea"/>
                <a:ea typeface="+mn-ea"/>
              </a:rPr>
              <a:t>）技术来防止微探测攻击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即使攻击者获得数据总线上传输的数据，也无法知道正在传输的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密钥或敏感信息</a:t>
            </a:r>
            <a:endParaRPr lang="en-US" altLang="zh-CN" sz="20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主要用于抵抗侵入式、半侵入式攻击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4F68E8-39AA-4A0E-BCCD-FAEF94EA82C2}"/>
              </a:ext>
            </a:extLst>
          </p:cNvPr>
          <p:cNvSpPr txBox="1"/>
          <p:nvPr/>
        </p:nvSpPr>
        <p:spPr>
          <a:xfrm>
            <a:off x="6261432" y="4809826"/>
            <a:ext cx="530305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英飞凌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SLE66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智能卡芯片上硬件总线编码模块</a:t>
            </a:r>
            <a:endParaRPr lang="en-US" altLang="zh-CN" sz="20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ea typeface="+mn-ea"/>
              </a:rPr>
              <a:t>100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ea typeface="+mn-ea"/>
              </a:rPr>
              <a:t>倍放大）</a:t>
            </a:r>
            <a:endParaRPr lang="zh-CN" altLang="en-US" sz="2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DCDCC-2EB4-F74F-46E6-BD15FC33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831" y="1531681"/>
            <a:ext cx="4286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99144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4658</Words>
  <Application>Microsoft Office PowerPoint</Application>
  <PresentationFormat>宽屏</PresentationFormat>
  <Paragraphs>413</Paragraphs>
  <Slides>48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48</vt:i4>
      </vt:variant>
    </vt:vector>
  </HeadingPairs>
  <TitlesOfParts>
    <vt:vector size="74" baseType="lpstr">
      <vt:lpstr>Century Gothic</vt:lpstr>
      <vt:lpstr>arial</vt:lpstr>
      <vt:lpstr>arial</vt:lpstr>
      <vt:lpstr>黑体</vt:lpstr>
      <vt:lpstr>微软雅黑</vt:lpstr>
      <vt:lpstr>微软雅黑 Light</vt:lpstr>
      <vt:lpstr>Times New Roman</vt:lpstr>
      <vt:lpstr>Wingdings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PowerPoint 演示文稿</vt:lpstr>
      <vt:lpstr>早期的微控制器芯片</vt:lpstr>
      <vt:lpstr>进入芯片的微观世界</vt:lpstr>
      <vt:lpstr>用安全熔丝来增强安全性</vt:lpstr>
      <vt:lpstr>存储器访问实施身份认证</vt:lpstr>
      <vt:lpstr>用顶层金属网格防止探针攻击</vt:lpstr>
      <vt:lpstr>用总线编码技术防止微探测攻击</vt:lpstr>
      <vt:lpstr>使用混合逻辑保护总线位置</vt:lpstr>
      <vt:lpstr>平坦化工艺</vt:lpstr>
      <vt:lpstr>PowerPoint 演示文稿</vt:lpstr>
      <vt:lpstr>安全系统的保护等级</vt:lpstr>
      <vt:lpstr>安全系统的保护等级</vt:lpstr>
      <vt:lpstr>攻击的分类</vt:lpstr>
      <vt:lpstr>攻击的场景</vt:lpstr>
      <vt:lpstr>PowerPoint 演示文稿</vt:lpstr>
      <vt:lpstr>密码芯片侵入式攻击的目标</vt:lpstr>
      <vt:lpstr>样品的准备1：解包装（Decapsulation）</vt:lpstr>
      <vt:lpstr>样品的准备2：剥层分析（Deprocessing）</vt:lpstr>
      <vt:lpstr>逆向分析</vt:lpstr>
      <vt:lpstr>微探测技术</vt:lpstr>
      <vt:lpstr>微探测辅助技术1：激光切割器</vt:lpstr>
      <vt:lpstr>微探测辅助技术2：聚焦离子束（FIB）</vt:lpstr>
      <vt:lpstr>芯片篡改</vt:lpstr>
      <vt:lpstr>侵入式攻击实战实例1</vt:lpstr>
      <vt:lpstr>侵入式攻击实战实例1</vt:lpstr>
      <vt:lpstr>侵入式攻击实战实例1</vt:lpstr>
      <vt:lpstr>侵入式攻击实战实例2</vt:lpstr>
      <vt:lpstr>侵入式攻击实战实例2</vt:lpstr>
      <vt:lpstr>侵入式攻击实战实例2</vt:lpstr>
      <vt:lpstr>PowerPoint 演示文稿</vt:lpstr>
      <vt:lpstr>密码芯片半侵入式攻击的目标</vt:lpstr>
      <vt:lpstr>半侵入式攻击</vt:lpstr>
      <vt:lpstr>紫外线攻击1：定位安全熔丝</vt:lpstr>
      <vt:lpstr>紫外线攻击2：“牙签”攻击（Toothpick attack）</vt:lpstr>
      <vt:lpstr>背面成像技术</vt:lpstr>
      <vt:lpstr>主动光探测技术1：激光扫描技术</vt:lpstr>
      <vt:lpstr>主动光探测技术1：激光扫描技术</vt:lpstr>
      <vt:lpstr>主动光探测技术2：读出晶体管的逻辑状态</vt:lpstr>
      <vt:lpstr>故障注入攻击1：改变SRAM内容</vt:lpstr>
      <vt:lpstr>故障注入攻击1：改变SRAM内容</vt:lpstr>
      <vt:lpstr>故障注入攻击1：改变SRAM内容</vt:lpstr>
      <vt:lpstr>故障注入攻击2：修改非易失性存储器的内容</vt:lpstr>
      <vt:lpstr>PowerPoint 演示文稿</vt:lpstr>
      <vt:lpstr>密码芯片的非侵入式分析</vt:lpstr>
      <vt:lpstr>密码芯片的非侵入式分析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Wang</cp:lastModifiedBy>
  <cp:revision>884</cp:revision>
  <dcterms:created xsi:type="dcterms:W3CDTF">2016-11-28T11:30:00Z</dcterms:created>
  <dcterms:modified xsi:type="dcterms:W3CDTF">2023-02-19T11:52:03Z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2052-11.3.0.9228</vt:lpwstr>
  </property>
</Properties>
</file>